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70" r:id="rId7"/>
    <p:sldId id="269" r:id="rId8"/>
    <p:sldId id="271" r:id="rId9"/>
    <p:sldId id="272" r:id="rId10"/>
    <p:sldId id="268" r:id="rId11"/>
    <p:sldId id="273" r:id="rId12"/>
    <p:sldId id="274" r:id="rId13"/>
    <p:sldId id="257" r:id="rId14"/>
    <p:sldId id="258" r:id="rId15"/>
    <p:sldId id="259" r:id="rId16"/>
    <p:sldId id="260" r:id="rId17"/>
    <p:sldId id="261" r:id="rId18"/>
    <p:sldId id="262" r:id="rId19"/>
    <p:sldId id="26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Wayne\Desktop\LMS%20Survey%201%20Chartd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Respondent College - Frequency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Sheet2!$A$2:$A$10</c:f>
              <c:strCache>
                <c:ptCount val="9"/>
                <c:pt idx="0">
                  <c:v>AG</c:v>
                </c:pt>
                <c:pt idx="1">
                  <c:v>BUS</c:v>
                </c:pt>
                <c:pt idx="2">
                  <c:v>EBS</c:v>
                </c:pt>
                <c:pt idx="3">
                  <c:v>ECS</c:v>
                </c:pt>
                <c:pt idx="4">
                  <c:v>CLAC</c:v>
                </c:pt>
                <c:pt idx="5">
                  <c:v>NHP</c:v>
                </c:pt>
                <c:pt idx="6">
                  <c:v>SM</c:v>
                </c:pt>
                <c:pt idx="7">
                  <c:v>US</c:v>
                </c:pt>
                <c:pt idx="8">
                  <c:v>Other</c:v>
                </c:pt>
              </c:strCache>
            </c:strRef>
          </c:cat>
          <c:val>
            <c:numRef>
              <c:f>Sheet2!$B$2:$B$10</c:f>
              <c:numCache>
                <c:formatCode>General</c:formatCode>
                <c:ptCount val="9"/>
                <c:pt idx="0">
                  <c:v>2</c:v>
                </c:pt>
                <c:pt idx="1">
                  <c:v>15</c:v>
                </c:pt>
                <c:pt idx="2">
                  <c:v>27</c:v>
                </c:pt>
                <c:pt idx="3">
                  <c:v>2</c:v>
                </c:pt>
                <c:pt idx="4">
                  <c:v>40</c:v>
                </c:pt>
                <c:pt idx="5">
                  <c:v>32</c:v>
                </c:pt>
                <c:pt idx="6">
                  <c:v>15</c:v>
                </c:pt>
                <c:pt idx="7">
                  <c:v>3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88-4B0B-8577-413F10F1AB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5600336"/>
        <c:axId val="335597056"/>
      </c:barChart>
      <c:catAx>
        <c:axId val="33560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597056"/>
        <c:crosses val="autoZero"/>
        <c:auto val="1"/>
        <c:lblAlgn val="ctr"/>
        <c:lblOffset val="100"/>
        <c:noMultiLvlLbl val="0"/>
      </c:catAx>
      <c:valAx>
        <c:axId val="33559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60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Content Features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Sheet1!$B$24</c:f>
              <c:strCache>
                <c:ptCount val="1"/>
                <c:pt idx="0">
                  <c:v>Not All Important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Sheet1!$A$25:$A$30</c:f>
              <c:strCache>
                <c:ptCount val="6"/>
                <c:pt idx="0">
                  <c:v>Social media integration</c:v>
                </c:pt>
                <c:pt idx="1">
                  <c:v>OER integration</c:v>
                </c:pt>
                <c:pt idx="2">
                  <c:v>Media integration</c:v>
                </c:pt>
                <c:pt idx="3">
                  <c:v>Link to external sites</c:v>
                </c:pt>
                <c:pt idx="4">
                  <c:v>Access files across classes</c:v>
                </c:pt>
                <c:pt idx="5">
                  <c:v>Ability to make organization</c:v>
                </c:pt>
              </c:strCache>
            </c:strRef>
          </c:cat>
          <c:val>
            <c:numRef>
              <c:f>Sheet1!$B$25:$B$30</c:f>
              <c:numCache>
                <c:formatCode>0.0%</c:formatCode>
                <c:ptCount val="6"/>
                <c:pt idx="0">
                  <c:v>0.44500000000000001</c:v>
                </c:pt>
                <c:pt idx="1">
                  <c:v>0.10199999999999999</c:v>
                </c:pt>
                <c:pt idx="2">
                  <c:v>4.2999999999999997E-2</c:v>
                </c:pt>
                <c:pt idx="3">
                  <c:v>4.2999999999999997E-2</c:v>
                </c:pt>
                <c:pt idx="4">
                  <c:v>7.2999999999999995E-2</c:v>
                </c:pt>
                <c:pt idx="5">
                  <c:v>0.189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C3-4A45-B4AA-594D623EAF1E}"/>
            </c:ext>
          </c:extLst>
        </c:ser>
        <c:ser>
          <c:idx val="1"/>
          <c:order val="1"/>
          <c:tx>
            <c:strRef>
              <c:f>Sheet1!$C$24</c:f>
              <c:strCache>
                <c:ptCount val="1"/>
                <c:pt idx="0">
                  <c:v>Of Little Importance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4.07124616677748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C3-4A45-B4AA-594D623EA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Sheet1!$A$25:$A$30</c:f>
              <c:strCache>
                <c:ptCount val="6"/>
                <c:pt idx="0">
                  <c:v>Social media integration</c:v>
                </c:pt>
                <c:pt idx="1">
                  <c:v>OER integration</c:v>
                </c:pt>
                <c:pt idx="2">
                  <c:v>Media integration</c:v>
                </c:pt>
                <c:pt idx="3">
                  <c:v>Link to external sites</c:v>
                </c:pt>
                <c:pt idx="4">
                  <c:v>Access files across classes</c:v>
                </c:pt>
                <c:pt idx="5">
                  <c:v>Ability to make organization</c:v>
                </c:pt>
              </c:strCache>
            </c:strRef>
          </c:cat>
          <c:val>
            <c:numRef>
              <c:f>Sheet1!$C$25:$C$30</c:f>
              <c:numCache>
                <c:formatCode>0.0%</c:formatCode>
                <c:ptCount val="6"/>
                <c:pt idx="0">
                  <c:v>0.19500000000000001</c:v>
                </c:pt>
                <c:pt idx="1">
                  <c:v>0.10199999999999999</c:v>
                </c:pt>
                <c:pt idx="2">
                  <c:v>3.5999999999999997E-2</c:v>
                </c:pt>
                <c:pt idx="3">
                  <c:v>0.08</c:v>
                </c:pt>
                <c:pt idx="4">
                  <c:v>7.2999999999999995E-2</c:v>
                </c:pt>
                <c:pt idx="5">
                  <c:v>0.19800000000000001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C3-4A45-B4AA-594D623EAF1E}"/>
            </c:ext>
          </c:extLst>
        </c:ser>
        <c:ser>
          <c:idx val="2"/>
          <c:order val="2"/>
          <c:tx>
            <c:strRef>
              <c:f>Sheet1!$D$24</c:f>
              <c:strCache>
                <c:ptCount val="1"/>
                <c:pt idx="0">
                  <c:v>Of Average Importance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Sheet1!$A$25:$A$30</c:f>
              <c:strCache>
                <c:ptCount val="6"/>
                <c:pt idx="0">
                  <c:v>Social media integration</c:v>
                </c:pt>
                <c:pt idx="1">
                  <c:v>OER integration</c:v>
                </c:pt>
                <c:pt idx="2">
                  <c:v>Media integration</c:v>
                </c:pt>
                <c:pt idx="3">
                  <c:v>Link to external sites</c:v>
                </c:pt>
                <c:pt idx="4">
                  <c:v>Access files across classes</c:v>
                </c:pt>
                <c:pt idx="5">
                  <c:v>Ability to make organization</c:v>
                </c:pt>
              </c:strCache>
            </c:strRef>
          </c:cat>
          <c:val>
            <c:numRef>
              <c:f>Sheet1!$D$25:$D$30</c:f>
              <c:numCache>
                <c:formatCode>0.0%</c:formatCode>
                <c:ptCount val="6"/>
                <c:pt idx="0">
                  <c:v>0.188</c:v>
                </c:pt>
                <c:pt idx="1">
                  <c:v>0.10199999999999999</c:v>
                </c:pt>
                <c:pt idx="2">
                  <c:v>4.2999999999999997E-2</c:v>
                </c:pt>
                <c:pt idx="3">
                  <c:v>5.0999999999999997E-2</c:v>
                </c:pt>
                <c:pt idx="4">
                  <c:v>0.11700000000000001</c:v>
                </c:pt>
                <c:pt idx="5">
                  <c:v>8.1000000000000003E-2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C3-4A45-B4AA-594D623EAF1E}"/>
            </c:ext>
          </c:extLst>
        </c:ser>
        <c:ser>
          <c:idx val="3"/>
          <c:order val="3"/>
          <c:tx>
            <c:strRef>
              <c:f>Sheet1!$E$24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Sheet1!$A$25:$A$30</c:f>
              <c:strCache>
                <c:ptCount val="6"/>
                <c:pt idx="0">
                  <c:v>Social media integration</c:v>
                </c:pt>
                <c:pt idx="1">
                  <c:v>OER integration</c:v>
                </c:pt>
                <c:pt idx="2">
                  <c:v>Media integration</c:v>
                </c:pt>
                <c:pt idx="3">
                  <c:v>Link to external sites</c:v>
                </c:pt>
                <c:pt idx="4">
                  <c:v>Access files across classes</c:v>
                </c:pt>
                <c:pt idx="5">
                  <c:v>Ability to make organization</c:v>
                </c:pt>
              </c:strCache>
            </c:strRef>
          </c:cat>
          <c:val>
            <c:numRef>
              <c:f>Sheet1!$E$25:$E$30</c:f>
              <c:numCache>
                <c:formatCode>0.0%</c:formatCode>
                <c:ptCount val="6"/>
                <c:pt idx="0">
                  <c:v>8.5999999999999993E-2</c:v>
                </c:pt>
                <c:pt idx="1">
                  <c:v>0.27300000000000002</c:v>
                </c:pt>
                <c:pt idx="2">
                  <c:v>0.17299999999999999</c:v>
                </c:pt>
                <c:pt idx="3">
                  <c:v>0.13</c:v>
                </c:pt>
                <c:pt idx="4">
                  <c:v>0.161</c:v>
                </c:pt>
                <c:pt idx="5">
                  <c:v>0.14399999999999999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C3-4A45-B4AA-594D623EAF1E}"/>
            </c:ext>
          </c:extLst>
        </c:ser>
        <c:ser>
          <c:idx val="4"/>
          <c:order val="4"/>
          <c:tx>
            <c:strRef>
              <c:f>Sheet1!$F$24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Sheet1!$A$25:$A$30</c:f>
              <c:strCache>
                <c:ptCount val="6"/>
                <c:pt idx="0">
                  <c:v>Social media integration</c:v>
                </c:pt>
                <c:pt idx="1">
                  <c:v>OER integration</c:v>
                </c:pt>
                <c:pt idx="2">
                  <c:v>Media integration</c:v>
                </c:pt>
                <c:pt idx="3">
                  <c:v>Link to external sites</c:v>
                </c:pt>
                <c:pt idx="4">
                  <c:v>Access files across classes</c:v>
                </c:pt>
                <c:pt idx="5">
                  <c:v>Ability to make organization</c:v>
                </c:pt>
              </c:strCache>
            </c:strRef>
          </c:cat>
          <c:val>
            <c:numRef>
              <c:f>Sheet1!$F$25:$F$30</c:f>
              <c:numCache>
                <c:formatCode>0.0%</c:formatCode>
                <c:ptCount val="6"/>
                <c:pt idx="0">
                  <c:v>8.5999999999999993E-2</c:v>
                </c:pt>
                <c:pt idx="1">
                  <c:v>0.42199999999999999</c:v>
                </c:pt>
                <c:pt idx="2">
                  <c:v>0.70499999999999996</c:v>
                </c:pt>
                <c:pt idx="3">
                  <c:v>0.69599999999999995</c:v>
                </c:pt>
                <c:pt idx="4">
                  <c:v>0.57699999999999996</c:v>
                </c:pt>
                <c:pt idx="5">
                  <c:v>0.38700000000000001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C3-4A45-B4AA-594D623EAF1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81476848"/>
        <c:axId val="481475208"/>
      </c:barChart>
      <c:catAx>
        <c:axId val="481476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475208"/>
        <c:crosses val="autoZero"/>
        <c:auto val="1"/>
        <c:lblAlgn val="ctr"/>
        <c:lblOffset val="100"/>
        <c:noMultiLvlLbl val="0"/>
      </c:catAx>
      <c:valAx>
        <c:axId val="481475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476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Grading Features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Sheet1!$B$40</c:f>
              <c:strCache>
                <c:ptCount val="1"/>
                <c:pt idx="0">
                  <c:v>Not All Important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Sheet1!$A$41:$A$48</c:f>
              <c:strCache>
                <c:ptCount val="8"/>
                <c:pt idx="0">
                  <c:v>Peer review</c:v>
                </c:pt>
                <c:pt idx="1">
                  <c:v>Grade with rubric</c:v>
                </c:pt>
                <c:pt idx="2">
                  <c:v>Add comments to assignments</c:v>
                </c:pt>
                <c:pt idx="3">
                  <c:v>Plagiarism detection</c:v>
                </c:pt>
                <c:pt idx="4">
                  <c:v>Surveys</c:v>
                </c:pt>
                <c:pt idx="5">
                  <c:v>Question randomization</c:v>
                </c:pt>
                <c:pt idx="6">
                  <c:v>Question pools</c:v>
                </c:pt>
                <c:pt idx="7">
                  <c:v>Quizzes/Exams</c:v>
                </c:pt>
              </c:strCache>
            </c:strRef>
          </c:cat>
          <c:val>
            <c:numRef>
              <c:f>Sheet1!$B$41:$B$48</c:f>
              <c:numCache>
                <c:formatCode>0.0%</c:formatCode>
                <c:ptCount val="8"/>
                <c:pt idx="0">
                  <c:v>0.109</c:v>
                </c:pt>
                <c:pt idx="1">
                  <c:v>0.05</c:v>
                </c:pt>
                <c:pt idx="2">
                  <c:v>4.2999999999999997E-2</c:v>
                </c:pt>
                <c:pt idx="3">
                  <c:v>3.5999999999999997E-2</c:v>
                </c:pt>
                <c:pt idx="4">
                  <c:v>9.7000000000000003E-2</c:v>
                </c:pt>
                <c:pt idx="5">
                  <c:v>0.08</c:v>
                </c:pt>
                <c:pt idx="6">
                  <c:v>7.3999999999999996E-2</c:v>
                </c:pt>
                <c:pt idx="7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25-4B02-8614-613E26FACCCE}"/>
            </c:ext>
          </c:extLst>
        </c:ser>
        <c:ser>
          <c:idx val="1"/>
          <c:order val="1"/>
          <c:tx>
            <c:strRef>
              <c:f>Sheet1!$C$40</c:f>
              <c:strCache>
                <c:ptCount val="1"/>
                <c:pt idx="0">
                  <c:v>Of Little Importance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25-4B02-8614-613E26FACC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Sheet1!$A$41:$A$48</c:f>
              <c:strCache>
                <c:ptCount val="8"/>
                <c:pt idx="0">
                  <c:v>Peer review</c:v>
                </c:pt>
                <c:pt idx="1">
                  <c:v>Grade with rubric</c:v>
                </c:pt>
                <c:pt idx="2">
                  <c:v>Add comments to assignments</c:v>
                </c:pt>
                <c:pt idx="3">
                  <c:v>Plagiarism detection</c:v>
                </c:pt>
                <c:pt idx="4">
                  <c:v>Surveys</c:v>
                </c:pt>
                <c:pt idx="5">
                  <c:v>Question randomization</c:v>
                </c:pt>
                <c:pt idx="6">
                  <c:v>Question pools</c:v>
                </c:pt>
                <c:pt idx="7">
                  <c:v>Quizzes/Exams</c:v>
                </c:pt>
              </c:strCache>
            </c:strRef>
          </c:cat>
          <c:val>
            <c:numRef>
              <c:f>Sheet1!$C$41:$C$48</c:f>
              <c:numCache>
                <c:formatCode>0.0%</c:formatCode>
                <c:ptCount val="8"/>
                <c:pt idx="0">
                  <c:v>0.219</c:v>
                </c:pt>
                <c:pt idx="1">
                  <c:v>5.8000000000000003E-2</c:v>
                </c:pt>
                <c:pt idx="2">
                  <c:v>2.9000000000000001E-2</c:v>
                </c:pt>
                <c:pt idx="3">
                  <c:v>6.5000000000000002E-2</c:v>
                </c:pt>
                <c:pt idx="4">
                  <c:v>0.13400000000000001</c:v>
                </c:pt>
                <c:pt idx="5">
                  <c:v>6.6000000000000003E-2</c:v>
                </c:pt>
                <c:pt idx="6">
                  <c:v>8.1000000000000003E-2</c:v>
                </c:pt>
                <c:pt idx="7">
                  <c:v>7.9000000000000001E-2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25-4B02-8614-613E26FACCCE}"/>
            </c:ext>
          </c:extLst>
        </c:ser>
        <c:ser>
          <c:idx val="2"/>
          <c:order val="2"/>
          <c:tx>
            <c:strRef>
              <c:f>Sheet1!$D$40</c:f>
              <c:strCache>
                <c:ptCount val="1"/>
                <c:pt idx="0">
                  <c:v>Of Average Importance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Sheet1!$A$41:$A$48</c:f>
              <c:strCache>
                <c:ptCount val="8"/>
                <c:pt idx="0">
                  <c:v>Peer review</c:v>
                </c:pt>
                <c:pt idx="1">
                  <c:v>Grade with rubric</c:v>
                </c:pt>
                <c:pt idx="2">
                  <c:v>Add comments to assignments</c:v>
                </c:pt>
                <c:pt idx="3">
                  <c:v>Plagiarism detection</c:v>
                </c:pt>
                <c:pt idx="4">
                  <c:v>Surveys</c:v>
                </c:pt>
                <c:pt idx="5">
                  <c:v>Question randomization</c:v>
                </c:pt>
                <c:pt idx="6">
                  <c:v>Question pools</c:v>
                </c:pt>
                <c:pt idx="7">
                  <c:v>Quizzes/Exams</c:v>
                </c:pt>
              </c:strCache>
            </c:strRef>
          </c:cat>
          <c:val>
            <c:numRef>
              <c:f>Sheet1!$D$41:$D$48</c:f>
              <c:numCache>
                <c:formatCode>0.0%</c:formatCode>
                <c:ptCount val="8"/>
                <c:pt idx="0">
                  <c:v>0.23400000000000001</c:v>
                </c:pt>
                <c:pt idx="1">
                  <c:v>9.4E-2</c:v>
                </c:pt>
                <c:pt idx="2">
                  <c:v>5.7000000000000002E-2</c:v>
                </c:pt>
                <c:pt idx="3">
                  <c:v>7.9000000000000001E-2</c:v>
                </c:pt>
                <c:pt idx="4">
                  <c:v>0.127</c:v>
                </c:pt>
                <c:pt idx="5">
                  <c:v>0.10199999999999999</c:v>
                </c:pt>
                <c:pt idx="6">
                  <c:v>0.16200000000000001</c:v>
                </c:pt>
                <c:pt idx="7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25-4B02-8614-613E26FACCCE}"/>
            </c:ext>
          </c:extLst>
        </c:ser>
        <c:ser>
          <c:idx val="3"/>
          <c:order val="3"/>
          <c:tx>
            <c:strRef>
              <c:f>Sheet1!$E$40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Sheet1!$A$41:$A$48</c:f>
              <c:strCache>
                <c:ptCount val="8"/>
                <c:pt idx="0">
                  <c:v>Peer review</c:v>
                </c:pt>
                <c:pt idx="1">
                  <c:v>Grade with rubric</c:v>
                </c:pt>
                <c:pt idx="2">
                  <c:v>Add comments to assignments</c:v>
                </c:pt>
                <c:pt idx="3">
                  <c:v>Plagiarism detection</c:v>
                </c:pt>
                <c:pt idx="4">
                  <c:v>Surveys</c:v>
                </c:pt>
                <c:pt idx="5">
                  <c:v>Question randomization</c:v>
                </c:pt>
                <c:pt idx="6">
                  <c:v>Question pools</c:v>
                </c:pt>
                <c:pt idx="7">
                  <c:v>Quizzes/Exams</c:v>
                </c:pt>
              </c:strCache>
            </c:strRef>
          </c:cat>
          <c:val>
            <c:numRef>
              <c:f>Sheet1!$E$41:$E$48</c:f>
              <c:numCache>
                <c:formatCode>0.0%</c:formatCode>
                <c:ptCount val="8"/>
                <c:pt idx="0">
                  <c:v>0.188</c:v>
                </c:pt>
                <c:pt idx="1">
                  <c:v>0.18</c:v>
                </c:pt>
                <c:pt idx="2">
                  <c:v>0.15</c:v>
                </c:pt>
                <c:pt idx="3">
                  <c:v>0.20100000000000001</c:v>
                </c:pt>
                <c:pt idx="4">
                  <c:v>0.23100000000000001</c:v>
                </c:pt>
                <c:pt idx="5">
                  <c:v>0.14599999999999999</c:v>
                </c:pt>
                <c:pt idx="6">
                  <c:v>0.14699999999999999</c:v>
                </c:pt>
                <c:pt idx="7">
                  <c:v>9.2999999999999999E-2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25-4B02-8614-613E26FACCCE}"/>
            </c:ext>
          </c:extLst>
        </c:ser>
        <c:ser>
          <c:idx val="4"/>
          <c:order val="4"/>
          <c:tx>
            <c:strRef>
              <c:f>Sheet1!$F$40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Sheet1!$A$41:$A$48</c:f>
              <c:strCache>
                <c:ptCount val="8"/>
                <c:pt idx="0">
                  <c:v>Peer review</c:v>
                </c:pt>
                <c:pt idx="1">
                  <c:v>Grade with rubric</c:v>
                </c:pt>
                <c:pt idx="2">
                  <c:v>Add comments to assignments</c:v>
                </c:pt>
                <c:pt idx="3">
                  <c:v>Plagiarism detection</c:v>
                </c:pt>
                <c:pt idx="4">
                  <c:v>Surveys</c:v>
                </c:pt>
                <c:pt idx="5">
                  <c:v>Question randomization</c:v>
                </c:pt>
                <c:pt idx="6">
                  <c:v>Question pools</c:v>
                </c:pt>
                <c:pt idx="7">
                  <c:v>Quizzes/Exams</c:v>
                </c:pt>
              </c:strCache>
            </c:strRef>
          </c:cat>
          <c:val>
            <c:numRef>
              <c:f>Sheet1!$F$41:$F$48</c:f>
              <c:numCache>
                <c:formatCode>0.0%</c:formatCode>
                <c:ptCount val="8"/>
                <c:pt idx="0">
                  <c:v>0.25</c:v>
                </c:pt>
                <c:pt idx="1">
                  <c:v>0.61899999999999999</c:v>
                </c:pt>
                <c:pt idx="2">
                  <c:v>0.72099999999999997</c:v>
                </c:pt>
                <c:pt idx="3">
                  <c:v>0.61899999999999999</c:v>
                </c:pt>
                <c:pt idx="4">
                  <c:v>0.41</c:v>
                </c:pt>
                <c:pt idx="5">
                  <c:v>0.60599999999999998</c:v>
                </c:pt>
                <c:pt idx="6">
                  <c:v>0.53700000000000003</c:v>
                </c:pt>
                <c:pt idx="7">
                  <c:v>0.75700000000000001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25-4B02-8614-613E26FACCC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602966240"/>
        <c:axId val="602966896"/>
      </c:barChart>
      <c:catAx>
        <c:axId val="602966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966896"/>
        <c:crosses val="autoZero"/>
        <c:auto val="1"/>
        <c:lblAlgn val="ctr"/>
        <c:lblOffset val="100"/>
        <c:noMultiLvlLbl val="0"/>
      </c:catAx>
      <c:valAx>
        <c:axId val="60296689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96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Gradebook features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Sheet1!$B$59</c:f>
              <c:strCache>
                <c:ptCount val="1"/>
                <c:pt idx="0">
                  <c:v>Not All Important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63-4AC0-96E9-B88F2A941E3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3-4AC0-96E9-B88F2A941E3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63-4AC0-96E9-B88F2A941E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Sheet1!$A$60:$A$65</c:f>
              <c:strCache>
                <c:ptCount val="6"/>
                <c:pt idx="0">
                  <c:v>Add specialized column</c:v>
                </c:pt>
                <c:pt idx="1">
                  <c:v>Import/export to spreadsheet</c:v>
                </c:pt>
                <c:pt idx="2">
                  <c:v>Order columns as desired</c:v>
                </c:pt>
                <c:pt idx="3">
                  <c:v>Weight grades</c:v>
                </c:pt>
                <c:pt idx="4">
                  <c:v>Make customized reports</c:v>
                </c:pt>
                <c:pt idx="5">
                  <c:v>Delete columns</c:v>
                </c:pt>
              </c:strCache>
            </c:strRef>
          </c:cat>
          <c:val>
            <c:numRef>
              <c:f>Sheet1!$B$60:$B$65</c:f>
              <c:numCache>
                <c:formatCode>0.0%</c:formatCode>
                <c:ptCount val="6"/>
                <c:pt idx="0">
                  <c:v>2.8000000000000001E-2</c:v>
                </c:pt>
                <c:pt idx="1">
                  <c:v>5.7000000000000002E-2</c:v>
                </c:pt>
                <c:pt idx="2">
                  <c:v>1.4E-2</c:v>
                </c:pt>
                <c:pt idx="3">
                  <c:v>8.6999999999999994E-2</c:v>
                </c:pt>
                <c:pt idx="4">
                  <c:v>5.0999999999999997E-2</c:v>
                </c:pt>
                <c:pt idx="5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63-4AC0-96E9-B88F2A941E33}"/>
            </c:ext>
          </c:extLst>
        </c:ser>
        <c:ser>
          <c:idx val="1"/>
          <c:order val="1"/>
          <c:tx>
            <c:strRef>
              <c:f>Sheet1!$C$59</c:f>
              <c:strCache>
                <c:ptCount val="1"/>
                <c:pt idx="0">
                  <c:v>Of Little Importance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63-4AC0-96E9-B88F2A941E3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63-4AC0-96E9-B88F2A941E3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63-4AC0-96E9-B88F2A941E3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63-4AC0-96E9-B88F2A941E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Sheet1!$A$60:$A$65</c:f>
              <c:strCache>
                <c:ptCount val="6"/>
                <c:pt idx="0">
                  <c:v>Add specialized column</c:v>
                </c:pt>
                <c:pt idx="1">
                  <c:v>Import/export to spreadsheet</c:v>
                </c:pt>
                <c:pt idx="2">
                  <c:v>Order columns as desired</c:v>
                </c:pt>
                <c:pt idx="3">
                  <c:v>Weight grades</c:v>
                </c:pt>
                <c:pt idx="4">
                  <c:v>Make customized reports</c:v>
                </c:pt>
                <c:pt idx="5">
                  <c:v>Delete columns</c:v>
                </c:pt>
              </c:strCache>
            </c:strRef>
          </c:cat>
          <c:val>
            <c:numRef>
              <c:f>Sheet1!$C$60:$C$65</c:f>
              <c:numCache>
                <c:formatCode>0.0%</c:formatCode>
                <c:ptCount val="6"/>
                <c:pt idx="0">
                  <c:v>2.1000000000000001E-2</c:v>
                </c:pt>
                <c:pt idx="1">
                  <c:v>7.9000000000000001E-2</c:v>
                </c:pt>
                <c:pt idx="2">
                  <c:v>7.0000000000000001E-3</c:v>
                </c:pt>
                <c:pt idx="3">
                  <c:v>5.8000000000000003E-2</c:v>
                </c:pt>
                <c:pt idx="4">
                  <c:v>2.9000000000000001E-2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63-4AC0-96E9-B88F2A941E33}"/>
            </c:ext>
          </c:extLst>
        </c:ser>
        <c:ser>
          <c:idx val="2"/>
          <c:order val="2"/>
          <c:tx>
            <c:strRef>
              <c:f>Sheet1!$D$59</c:f>
              <c:strCache>
                <c:ptCount val="1"/>
                <c:pt idx="0">
                  <c:v>Of Average Importance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63-4AC0-96E9-B88F2A941E3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63-4AC0-96E9-B88F2A941E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Sheet1!$A$60:$A$65</c:f>
              <c:strCache>
                <c:ptCount val="6"/>
                <c:pt idx="0">
                  <c:v>Add specialized column</c:v>
                </c:pt>
                <c:pt idx="1">
                  <c:v>Import/export to spreadsheet</c:v>
                </c:pt>
                <c:pt idx="2">
                  <c:v>Order columns as desired</c:v>
                </c:pt>
                <c:pt idx="3">
                  <c:v>Weight grades</c:v>
                </c:pt>
                <c:pt idx="4">
                  <c:v>Make customized reports</c:v>
                </c:pt>
                <c:pt idx="5">
                  <c:v>Delete columns</c:v>
                </c:pt>
              </c:strCache>
            </c:strRef>
          </c:cat>
          <c:val>
            <c:numRef>
              <c:f>Sheet1!$D$60:$D$65</c:f>
              <c:numCache>
                <c:formatCode>0.0%</c:formatCode>
                <c:ptCount val="6"/>
                <c:pt idx="0">
                  <c:v>6.3E-2</c:v>
                </c:pt>
                <c:pt idx="1">
                  <c:v>4.2999999999999997E-2</c:v>
                </c:pt>
                <c:pt idx="2">
                  <c:v>2.8000000000000001E-2</c:v>
                </c:pt>
                <c:pt idx="3">
                  <c:v>0.11600000000000001</c:v>
                </c:pt>
                <c:pt idx="4">
                  <c:v>0.109</c:v>
                </c:pt>
                <c:pt idx="5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F63-4AC0-96E9-B88F2A941E33}"/>
            </c:ext>
          </c:extLst>
        </c:ser>
        <c:ser>
          <c:idx val="3"/>
          <c:order val="3"/>
          <c:tx>
            <c:strRef>
              <c:f>Sheet1!$E$59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Sheet1!$A$60:$A$65</c:f>
              <c:strCache>
                <c:ptCount val="6"/>
                <c:pt idx="0">
                  <c:v>Add specialized column</c:v>
                </c:pt>
                <c:pt idx="1">
                  <c:v>Import/export to spreadsheet</c:v>
                </c:pt>
                <c:pt idx="2">
                  <c:v>Order columns as desired</c:v>
                </c:pt>
                <c:pt idx="3">
                  <c:v>Weight grades</c:v>
                </c:pt>
                <c:pt idx="4">
                  <c:v>Make customized reports</c:v>
                </c:pt>
                <c:pt idx="5">
                  <c:v>Delete columns</c:v>
                </c:pt>
              </c:strCache>
            </c:strRef>
          </c:cat>
          <c:val>
            <c:numRef>
              <c:f>Sheet1!$E$60:$E$65</c:f>
              <c:numCache>
                <c:formatCode>0.0%</c:formatCode>
                <c:ptCount val="6"/>
                <c:pt idx="0">
                  <c:v>0.127</c:v>
                </c:pt>
                <c:pt idx="1">
                  <c:v>0.13600000000000001</c:v>
                </c:pt>
                <c:pt idx="2">
                  <c:v>7.8E-2</c:v>
                </c:pt>
                <c:pt idx="3">
                  <c:v>0.109</c:v>
                </c:pt>
                <c:pt idx="4">
                  <c:v>0.08</c:v>
                </c:pt>
                <c:pt idx="5">
                  <c:v>0.113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F63-4AC0-96E9-B88F2A941E33}"/>
            </c:ext>
          </c:extLst>
        </c:ser>
        <c:ser>
          <c:idx val="4"/>
          <c:order val="4"/>
          <c:tx>
            <c:strRef>
              <c:f>Sheet1!$F$59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Sheet1!$A$60:$A$65</c:f>
              <c:strCache>
                <c:ptCount val="6"/>
                <c:pt idx="0">
                  <c:v>Add specialized column</c:v>
                </c:pt>
                <c:pt idx="1">
                  <c:v>Import/export to spreadsheet</c:v>
                </c:pt>
                <c:pt idx="2">
                  <c:v>Order columns as desired</c:v>
                </c:pt>
                <c:pt idx="3">
                  <c:v>Weight grades</c:v>
                </c:pt>
                <c:pt idx="4">
                  <c:v>Make customized reports</c:v>
                </c:pt>
                <c:pt idx="5">
                  <c:v>Delete columns</c:v>
                </c:pt>
              </c:strCache>
            </c:strRef>
          </c:cat>
          <c:val>
            <c:numRef>
              <c:f>Sheet1!$F$60:$F$65</c:f>
              <c:numCache>
                <c:formatCode>0.0%</c:formatCode>
                <c:ptCount val="6"/>
                <c:pt idx="0">
                  <c:v>0.76100000000000001</c:v>
                </c:pt>
                <c:pt idx="1">
                  <c:v>0.68600000000000005</c:v>
                </c:pt>
                <c:pt idx="2">
                  <c:v>0.872</c:v>
                </c:pt>
                <c:pt idx="3">
                  <c:v>0.63</c:v>
                </c:pt>
                <c:pt idx="4">
                  <c:v>0.73</c:v>
                </c:pt>
                <c:pt idx="5">
                  <c:v>0.85099999999999998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F63-4AC0-96E9-B88F2A941E3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607263440"/>
        <c:axId val="607263768"/>
      </c:barChart>
      <c:catAx>
        <c:axId val="607263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263768"/>
        <c:crosses val="autoZero"/>
        <c:auto val="1"/>
        <c:lblAlgn val="ctr"/>
        <c:lblOffset val="100"/>
        <c:noMultiLvlLbl val="0"/>
      </c:catAx>
      <c:valAx>
        <c:axId val="6072637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26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Assessment Features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Sheet1!$B$78</c:f>
              <c:strCache>
                <c:ptCount val="1"/>
                <c:pt idx="0">
                  <c:v>Not All Important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Sheet1!$A$79:$A$86</c:f>
              <c:strCache>
                <c:ptCount val="8"/>
                <c:pt idx="0">
                  <c:v>Use of EAC data</c:v>
                </c:pt>
                <c:pt idx="1">
                  <c:v>Rubric-row analysis</c:v>
                </c:pt>
                <c:pt idx="2">
                  <c:v>Psychometric data</c:v>
                </c:pt>
                <c:pt idx="3">
                  <c:v>Item analysis</c:v>
                </c:pt>
                <c:pt idx="4">
                  <c:v>Overcome setup errors</c:v>
                </c:pt>
                <c:pt idx="5">
                  <c:v>Flexibility of setup for data collection</c:v>
                </c:pt>
                <c:pt idx="6">
                  <c:v>Collect data across courses</c:v>
                </c:pt>
                <c:pt idx="7">
                  <c:v>Collect data for single course</c:v>
                </c:pt>
              </c:strCache>
            </c:strRef>
          </c:cat>
          <c:val>
            <c:numRef>
              <c:f>Sheet1!$B$79:$B$86</c:f>
              <c:numCache>
                <c:formatCode>0.0%</c:formatCode>
                <c:ptCount val="8"/>
                <c:pt idx="0">
                  <c:v>0.22800000000000001</c:v>
                </c:pt>
                <c:pt idx="1">
                  <c:v>0.14399999999999999</c:v>
                </c:pt>
                <c:pt idx="2">
                  <c:v>0.16400000000000001</c:v>
                </c:pt>
                <c:pt idx="3">
                  <c:v>0.108</c:v>
                </c:pt>
                <c:pt idx="4">
                  <c:v>6.8000000000000005E-2</c:v>
                </c:pt>
                <c:pt idx="5">
                  <c:v>6.5000000000000002E-2</c:v>
                </c:pt>
                <c:pt idx="6">
                  <c:v>6.5000000000000002E-2</c:v>
                </c:pt>
                <c:pt idx="7">
                  <c:v>4.7E-2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FC-474B-B3C8-C261619D6E03}"/>
            </c:ext>
          </c:extLst>
        </c:ser>
        <c:ser>
          <c:idx val="1"/>
          <c:order val="1"/>
          <c:tx>
            <c:strRef>
              <c:f>Sheet1!$C$78</c:f>
              <c:strCache>
                <c:ptCount val="1"/>
                <c:pt idx="0">
                  <c:v>Of Little Importance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FC-474B-B3C8-C261619D6E03}"/>
                </c:ext>
              </c:extLst>
            </c:dLbl>
            <c:dLbl>
              <c:idx val="7"/>
              <c:layout>
                <c:manualLayout>
                  <c:x val="1.987083954297069E-3"/>
                  <c:y val="-3.5226767461450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FC-474B-B3C8-C261619D6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Sheet1!$A$79:$A$86</c:f>
              <c:strCache>
                <c:ptCount val="8"/>
                <c:pt idx="0">
                  <c:v>Use of EAC data</c:v>
                </c:pt>
                <c:pt idx="1">
                  <c:v>Rubric-row analysis</c:v>
                </c:pt>
                <c:pt idx="2">
                  <c:v>Psychometric data</c:v>
                </c:pt>
                <c:pt idx="3">
                  <c:v>Item analysis</c:v>
                </c:pt>
                <c:pt idx="4">
                  <c:v>Overcome setup errors</c:v>
                </c:pt>
                <c:pt idx="5">
                  <c:v>Flexibility of setup for data collection</c:v>
                </c:pt>
                <c:pt idx="6">
                  <c:v>Collect data across courses</c:v>
                </c:pt>
                <c:pt idx="7">
                  <c:v>Collect data for single course</c:v>
                </c:pt>
              </c:strCache>
            </c:strRef>
          </c:cat>
          <c:val>
            <c:numRef>
              <c:f>Sheet1!$C$79:$C$86</c:f>
              <c:numCache>
                <c:formatCode>0.0%</c:formatCode>
                <c:ptCount val="8"/>
                <c:pt idx="0">
                  <c:v>6.5000000000000002E-2</c:v>
                </c:pt>
                <c:pt idx="1">
                  <c:v>7.5999999999999998E-2</c:v>
                </c:pt>
                <c:pt idx="2">
                  <c:v>0.10299999999999999</c:v>
                </c:pt>
                <c:pt idx="3">
                  <c:v>3.7999999999999999E-2</c:v>
                </c:pt>
                <c:pt idx="4">
                  <c:v>3.4000000000000002E-2</c:v>
                </c:pt>
                <c:pt idx="5">
                  <c:v>7.2999999999999995E-2</c:v>
                </c:pt>
                <c:pt idx="6">
                  <c:v>7.2999999999999995E-2</c:v>
                </c:pt>
                <c:pt idx="7">
                  <c:v>4.7E-2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FC-474B-B3C8-C261619D6E03}"/>
            </c:ext>
          </c:extLst>
        </c:ser>
        <c:ser>
          <c:idx val="2"/>
          <c:order val="2"/>
          <c:tx>
            <c:strRef>
              <c:f>Sheet1!$D$78</c:f>
              <c:strCache>
                <c:ptCount val="1"/>
                <c:pt idx="0">
                  <c:v>Of Average Importance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Sheet1!$A$79:$A$86</c:f>
              <c:strCache>
                <c:ptCount val="8"/>
                <c:pt idx="0">
                  <c:v>Use of EAC data</c:v>
                </c:pt>
                <c:pt idx="1">
                  <c:v>Rubric-row analysis</c:v>
                </c:pt>
                <c:pt idx="2">
                  <c:v>Psychometric data</c:v>
                </c:pt>
                <c:pt idx="3">
                  <c:v>Item analysis</c:v>
                </c:pt>
                <c:pt idx="4">
                  <c:v>Overcome setup errors</c:v>
                </c:pt>
                <c:pt idx="5">
                  <c:v>Flexibility of setup for data collection</c:v>
                </c:pt>
                <c:pt idx="6">
                  <c:v>Collect data across courses</c:v>
                </c:pt>
                <c:pt idx="7">
                  <c:v>Collect data for single course</c:v>
                </c:pt>
              </c:strCache>
            </c:strRef>
          </c:cat>
          <c:val>
            <c:numRef>
              <c:f>Sheet1!$D$79:$D$86</c:f>
              <c:numCache>
                <c:formatCode>0.0%</c:formatCode>
                <c:ptCount val="8"/>
                <c:pt idx="0">
                  <c:v>0.19600000000000001</c:v>
                </c:pt>
                <c:pt idx="1">
                  <c:v>0.17799999999999999</c:v>
                </c:pt>
                <c:pt idx="2">
                  <c:v>0.10299999999999999</c:v>
                </c:pt>
                <c:pt idx="3">
                  <c:v>9.1999999999999998E-2</c:v>
                </c:pt>
                <c:pt idx="4">
                  <c:v>9.4E-2</c:v>
                </c:pt>
                <c:pt idx="5">
                  <c:v>6.5000000000000002E-2</c:v>
                </c:pt>
                <c:pt idx="6">
                  <c:v>0.153</c:v>
                </c:pt>
                <c:pt idx="7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FC-474B-B3C8-C261619D6E03}"/>
            </c:ext>
          </c:extLst>
        </c:ser>
        <c:ser>
          <c:idx val="3"/>
          <c:order val="3"/>
          <c:tx>
            <c:strRef>
              <c:f>Sheet1!$E$78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Sheet1!$A$79:$A$86</c:f>
              <c:strCache>
                <c:ptCount val="8"/>
                <c:pt idx="0">
                  <c:v>Use of EAC data</c:v>
                </c:pt>
                <c:pt idx="1">
                  <c:v>Rubric-row analysis</c:v>
                </c:pt>
                <c:pt idx="2">
                  <c:v>Psychometric data</c:v>
                </c:pt>
                <c:pt idx="3">
                  <c:v>Item analysis</c:v>
                </c:pt>
                <c:pt idx="4">
                  <c:v>Overcome setup errors</c:v>
                </c:pt>
                <c:pt idx="5">
                  <c:v>Flexibility of setup for data collection</c:v>
                </c:pt>
                <c:pt idx="6">
                  <c:v>Collect data across courses</c:v>
                </c:pt>
                <c:pt idx="7">
                  <c:v>Collect data for single course</c:v>
                </c:pt>
              </c:strCache>
            </c:strRef>
          </c:cat>
          <c:val>
            <c:numRef>
              <c:f>Sheet1!$E$79:$E$86</c:f>
              <c:numCache>
                <c:formatCode>0.0%</c:formatCode>
                <c:ptCount val="8"/>
                <c:pt idx="0">
                  <c:v>0.14099999999999999</c:v>
                </c:pt>
                <c:pt idx="1">
                  <c:v>0.16900000000000001</c:v>
                </c:pt>
                <c:pt idx="2">
                  <c:v>0.24099999999999999</c:v>
                </c:pt>
                <c:pt idx="3">
                  <c:v>0.215</c:v>
                </c:pt>
                <c:pt idx="4">
                  <c:v>0.154</c:v>
                </c:pt>
                <c:pt idx="5">
                  <c:v>0.16900000000000001</c:v>
                </c:pt>
                <c:pt idx="6">
                  <c:v>0.16900000000000001</c:v>
                </c:pt>
                <c:pt idx="7">
                  <c:v>0.18099999999999999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FC-474B-B3C8-C261619D6E03}"/>
            </c:ext>
          </c:extLst>
        </c:ser>
        <c:ser>
          <c:idx val="4"/>
          <c:order val="4"/>
          <c:tx>
            <c:strRef>
              <c:f>Sheet1!$F$78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Sheet1!$A$79:$A$86</c:f>
              <c:strCache>
                <c:ptCount val="8"/>
                <c:pt idx="0">
                  <c:v>Use of EAC data</c:v>
                </c:pt>
                <c:pt idx="1">
                  <c:v>Rubric-row analysis</c:v>
                </c:pt>
                <c:pt idx="2">
                  <c:v>Psychometric data</c:v>
                </c:pt>
                <c:pt idx="3">
                  <c:v>Item analysis</c:v>
                </c:pt>
                <c:pt idx="4">
                  <c:v>Overcome setup errors</c:v>
                </c:pt>
                <c:pt idx="5">
                  <c:v>Flexibility of setup for data collection</c:v>
                </c:pt>
                <c:pt idx="6">
                  <c:v>Collect data across courses</c:v>
                </c:pt>
                <c:pt idx="7">
                  <c:v>Collect data for single course</c:v>
                </c:pt>
              </c:strCache>
            </c:strRef>
          </c:cat>
          <c:val>
            <c:numRef>
              <c:f>Sheet1!$F$79:$F$86</c:f>
              <c:numCache>
                <c:formatCode>0.0%</c:formatCode>
                <c:ptCount val="8"/>
                <c:pt idx="0">
                  <c:v>0.37</c:v>
                </c:pt>
                <c:pt idx="1">
                  <c:v>0.432</c:v>
                </c:pt>
                <c:pt idx="2">
                  <c:v>0.38800000000000001</c:v>
                </c:pt>
                <c:pt idx="3">
                  <c:v>0.54600000000000004</c:v>
                </c:pt>
                <c:pt idx="4">
                  <c:v>0.65</c:v>
                </c:pt>
                <c:pt idx="5">
                  <c:v>0.629</c:v>
                </c:pt>
                <c:pt idx="6">
                  <c:v>0.54</c:v>
                </c:pt>
                <c:pt idx="7">
                  <c:v>0.63800000000000001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FC-474B-B3C8-C261619D6E0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602767536"/>
        <c:axId val="602769176"/>
      </c:barChart>
      <c:catAx>
        <c:axId val="602767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769176"/>
        <c:crosses val="autoZero"/>
        <c:auto val="1"/>
        <c:lblAlgn val="ctr"/>
        <c:lblOffset val="100"/>
        <c:noMultiLvlLbl val="0"/>
      </c:catAx>
      <c:valAx>
        <c:axId val="6027691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76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Management Features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Sheet1!$B$99</c:f>
              <c:strCache>
                <c:ptCount val="1"/>
                <c:pt idx="0">
                  <c:v>Not All Important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Sheet1!$A$100:$A$105</c:f>
              <c:strCache>
                <c:ptCount val="6"/>
                <c:pt idx="0">
                  <c:v>Track student access</c:v>
                </c:pt>
                <c:pt idx="1">
                  <c:v>Adaptive release</c:v>
                </c:pt>
                <c:pt idx="2">
                  <c:v>Import existing content to new courses</c:v>
                </c:pt>
                <c:pt idx="3">
                  <c:v>Merge courses</c:v>
                </c:pt>
                <c:pt idx="4">
                  <c:v>Export/archive courses</c:v>
                </c:pt>
                <c:pt idx="5">
                  <c:v>Copy course between semesters</c:v>
                </c:pt>
              </c:strCache>
            </c:strRef>
          </c:cat>
          <c:val>
            <c:numRef>
              <c:f>Sheet1!$B$100:$B$105</c:f>
              <c:numCache>
                <c:formatCode>0.0%</c:formatCode>
                <c:ptCount val="6"/>
                <c:pt idx="0">
                  <c:v>3.5999999999999997E-2</c:v>
                </c:pt>
                <c:pt idx="1">
                  <c:v>1.4999999999999999E-2</c:v>
                </c:pt>
                <c:pt idx="2">
                  <c:v>1.4E-2</c:v>
                </c:pt>
                <c:pt idx="3">
                  <c:v>7.0000000000000001E-3</c:v>
                </c:pt>
                <c:pt idx="4">
                  <c:v>2.9000000000000001E-2</c:v>
                </c:pt>
                <c:pt idx="5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A-4333-9BE5-BE40726DEBE3}"/>
            </c:ext>
          </c:extLst>
        </c:ser>
        <c:ser>
          <c:idx val="1"/>
          <c:order val="1"/>
          <c:tx>
            <c:strRef>
              <c:f>Sheet1!$C$99</c:f>
              <c:strCache>
                <c:ptCount val="1"/>
                <c:pt idx="0">
                  <c:v>Of Little Importance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979073243647307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CA-4333-9BE5-BE40726DEBE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CA-4333-9BE5-BE40726DEBE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CA-4333-9BE5-BE40726DEBE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CA-4333-9BE5-BE40726DEBE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CA-4333-9BE5-BE40726DEBE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CA-4333-9BE5-BE40726D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Sheet1!$A$100:$A$105</c:f>
              <c:strCache>
                <c:ptCount val="6"/>
                <c:pt idx="0">
                  <c:v>Track student access</c:v>
                </c:pt>
                <c:pt idx="1">
                  <c:v>Adaptive release</c:v>
                </c:pt>
                <c:pt idx="2">
                  <c:v>Import existing content to new courses</c:v>
                </c:pt>
                <c:pt idx="3">
                  <c:v>Merge courses</c:v>
                </c:pt>
                <c:pt idx="4">
                  <c:v>Export/archive courses</c:v>
                </c:pt>
                <c:pt idx="5">
                  <c:v>Copy course between semesters</c:v>
                </c:pt>
              </c:strCache>
            </c:strRef>
          </c:cat>
          <c:val>
            <c:numRef>
              <c:f>Sheet1!$C$100:$C$105</c:f>
              <c:numCache>
                <c:formatCode>0.0%</c:formatCode>
                <c:ptCount val="6"/>
                <c:pt idx="0">
                  <c:v>7.0999999999999994E-2</c:v>
                </c:pt>
                <c:pt idx="1">
                  <c:v>2.1999999999999999E-2</c:v>
                </c:pt>
                <c:pt idx="2">
                  <c:v>1.4E-2</c:v>
                </c:pt>
                <c:pt idx="3">
                  <c:v>1.4999999999999999E-2</c:v>
                </c:pt>
                <c:pt idx="4">
                  <c:v>1.4E-2</c:v>
                </c:pt>
                <c:pt idx="5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FCA-4333-9BE5-BE40726DEBE3}"/>
            </c:ext>
          </c:extLst>
        </c:ser>
        <c:ser>
          <c:idx val="2"/>
          <c:order val="2"/>
          <c:tx>
            <c:strRef>
              <c:f>Sheet1!$D$99</c:f>
              <c:strCache>
                <c:ptCount val="1"/>
                <c:pt idx="0">
                  <c:v>Of Average Importance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CA-4333-9BE5-BE40726DEBE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CA-4333-9BE5-BE40726DEBE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CA-4333-9BE5-BE40726DEBE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CA-4333-9BE5-BE40726DEBE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FCA-4333-9BE5-BE40726D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Sheet1!$A$100:$A$105</c:f>
              <c:strCache>
                <c:ptCount val="6"/>
                <c:pt idx="0">
                  <c:v>Track student access</c:v>
                </c:pt>
                <c:pt idx="1">
                  <c:v>Adaptive release</c:v>
                </c:pt>
                <c:pt idx="2">
                  <c:v>Import existing content to new courses</c:v>
                </c:pt>
                <c:pt idx="3">
                  <c:v>Merge courses</c:v>
                </c:pt>
                <c:pt idx="4">
                  <c:v>Export/archive courses</c:v>
                </c:pt>
                <c:pt idx="5">
                  <c:v>Copy course between semesters</c:v>
                </c:pt>
              </c:strCache>
            </c:strRef>
          </c:cat>
          <c:val>
            <c:numRef>
              <c:f>Sheet1!$D$100:$D$105</c:f>
              <c:numCache>
                <c:formatCode>0.0%</c:formatCode>
                <c:ptCount val="6"/>
                <c:pt idx="0">
                  <c:v>4.2999999999999997E-2</c:v>
                </c:pt>
                <c:pt idx="1">
                  <c:v>3.6999999999999998E-2</c:v>
                </c:pt>
                <c:pt idx="2">
                  <c:v>1.4E-2</c:v>
                </c:pt>
                <c:pt idx="3">
                  <c:v>3.5999999999999997E-2</c:v>
                </c:pt>
                <c:pt idx="4">
                  <c:v>3.5999999999999997E-2</c:v>
                </c:pt>
                <c:pt idx="5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FCA-4333-9BE5-BE40726DEBE3}"/>
            </c:ext>
          </c:extLst>
        </c:ser>
        <c:ser>
          <c:idx val="3"/>
          <c:order val="3"/>
          <c:tx>
            <c:strRef>
              <c:f>Sheet1!$E$99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Sheet1!$A$100:$A$105</c:f>
              <c:strCache>
                <c:ptCount val="6"/>
                <c:pt idx="0">
                  <c:v>Track student access</c:v>
                </c:pt>
                <c:pt idx="1">
                  <c:v>Adaptive release</c:v>
                </c:pt>
                <c:pt idx="2">
                  <c:v>Import existing content to new courses</c:v>
                </c:pt>
                <c:pt idx="3">
                  <c:v>Merge courses</c:v>
                </c:pt>
                <c:pt idx="4">
                  <c:v>Export/archive courses</c:v>
                </c:pt>
                <c:pt idx="5">
                  <c:v>Copy course between semesters</c:v>
                </c:pt>
              </c:strCache>
            </c:strRef>
          </c:cat>
          <c:val>
            <c:numRef>
              <c:f>Sheet1!$E$100:$E$105</c:f>
              <c:numCache>
                <c:formatCode>0.0%</c:formatCode>
                <c:ptCount val="6"/>
                <c:pt idx="0">
                  <c:v>0.14299999999999999</c:v>
                </c:pt>
                <c:pt idx="1">
                  <c:v>0.11</c:v>
                </c:pt>
                <c:pt idx="2">
                  <c:v>4.2999999999999997E-2</c:v>
                </c:pt>
                <c:pt idx="3">
                  <c:v>0.10199999999999999</c:v>
                </c:pt>
                <c:pt idx="4">
                  <c:v>8.6999999999999994E-2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FCA-4333-9BE5-BE40726DEBE3}"/>
            </c:ext>
          </c:extLst>
        </c:ser>
        <c:ser>
          <c:idx val="4"/>
          <c:order val="4"/>
          <c:tx>
            <c:strRef>
              <c:f>Sheet1!$F$99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Sheet1!$A$100:$A$105</c:f>
              <c:strCache>
                <c:ptCount val="6"/>
                <c:pt idx="0">
                  <c:v>Track student access</c:v>
                </c:pt>
                <c:pt idx="1">
                  <c:v>Adaptive release</c:v>
                </c:pt>
                <c:pt idx="2">
                  <c:v>Import existing content to new courses</c:v>
                </c:pt>
                <c:pt idx="3">
                  <c:v>Merge courses</c:v>
                </c:pt>
                <c:pt idx="4">
                  <c:v>Export/archive courses</c:v>
                </c:pt>
                <c:pt idx="5">
                  <c:v>Copy course between semesters</c:v>
                </c:pt>
              </c:strCache>
            </c:strRef>
          </c:cat>
          <c:val>
            <c:numRef>
              <c:f>Sheet1!$F$100:$F$105</c:f>
              <c:numCache>
                <c:formatCode>0.0%</c:formatCode>
                <c:ptCount val="6"/>
                <c:pt idx="0">
                  <c:v>0.70699999999999996</c:v>
                </c:pt>
                <c:pt idx="1">
                  <c:v>0.81599999999999995</c:v>
                </c:pt>
                <c:pt idx="2">
                  <c:v>0.91400000000000003</c:v>
                </c:pt>
                <c:pt idx="3">
                  <c:v>0.83899999999999997</c:v>
                </c:pt>
                <c:pt idx="4">
                  <c:v>0.83299999999999996</c:v>
                </c:pt>
                <c:pt idx="5">
                  <c:v>0.89900000000000002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FCA-4333-9BE5-BE40726DEBE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93664928"/>
        <c:axId val="593670832"/>
      </c:barChart>
      <c:catAx>
        <c:axId val="593664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670832"/>
        <c:crosses val="autoZero"/>
        <c:auto val="1"/>
        <c:lblAlgn val="ctr"/>
        <c:lblOffset val="100"/>
        <c:noMultiLvlLbl val="0"/>
      </c:catAx>
      <c:valAx>
        <c:axId val="59367083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66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Miscellaneous Features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Sheet1!$B$120</c:f>
              <c:strCache>
                <c:ptCount val="1"/>
                <c:pt idx="0">
                  <c:v>Not All Important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77-4978-A77F-CF15E15030D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77-4978-A77F-CF15E15030D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77-4978-A77F-CF15E15030D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77-4978-A77F-CF15E15030D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77-4978-A77F-CF15E15030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Sheet1!$A$121:$A$131</c:f>
              <c:strCache>
                <c:ptCount val="11"/>
                <c:pt idx="0">
                  <c:v>Online communities</c:v>
                </c:pt>
                <c:pt idx="1">
                  <c:v>Student ID verification (exams)</c:v>
                </c:pt>
                <c:pt idx="2">
                  <c:v>Student ID verification (assignments)</c:v>
                </c:pt>
                <c:pt idx="3">
                  <c:v>Student access via mobile</c:v>
                </c:pt>
                <c:pt idx="4">
                  <c:v>Faculty access via mobile</c:v>
                </c:pt>
                <c:pt idx="5">
                  <c:v>Adaptive release</c:v>
                </c:pt>
                <c:pt idx="6">
                  <c:v>Tegrity</c:v>
                </c:pt>
                <c:pt idx="7">
                  <c:v>Faculty access as a student</c:v>
                </c:pt>
                <c:pt idx="8">
                  <c:v>Compatibility with publishers</c:v>
                </c:pt>
                <c:pt idx="9">
                  <c:v>Customize landing page</c:v>
                </c:pt>
                <c:pt idx="10">
                  <c:v>Customize tabs</c:v>
                </c:pt>
              </c:strCache>
            </c:strRef>
          </c:cat>
          <c:val>
            <c:numRef>
              <c:f>Sheet1!$B$121:$B$131</c:f>
              <c:numCache>
                <c:formatCode>0.0%</c:formatCode>
                <c:ptCount val="11"/>
                <c:pt idx="0">
                  <c:v>0.129</c:v>
                </c:pt>
                <c:pt idx="1">
                  <c:v>6.9000000000000006E-2</c:v>
                </c:pt>
                <c:pt idx="2">
                  <c:v>5.2999999999999999E-2</c:v>
                </c:pt>
                <c:pt idx="3">
                  <c:v>2.1000000000000001E-2</c:v>
                </c:pt>
                <c:pt idx="4">
                  <c:v>2.1999999999999999E-2</c:v>
                </c:pt>
                <c:pt idx="5">
                  <c:v>6.3E-2</c:v>
                </c:pt>
                <c:pt idx="6">
                  <c:v>0.16</c:v>
                </c:pt>
                <c:pt idx="7">
                  <c:v>2.9000000000000001E-2</c:v>
                </c:pt>
                <c:pt idx="8">
                  <c:v>8.7999999999999995E-2</c:v>
                </c:pt>
                <c:pt idx="9">
                  <c:v>1.4E-2</c:v>
                </c:pt>
                <c:pt idx="1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77-4978-A77F-CF15E15030D1}"/>
            </c:ext>
          </c:extLst>
        </c:ser>
        <c:ser>
          <c:idx val="1"/>
          <c:order val="1"/>
          <c:tx>
            <c:strRef>
              <c:f>Sheet1!$C$120</c:f>
              <c:strCache>
                <c:ptCount val="1"/>
                <c:pt idx="0">
                  <c:v>Of Little Importance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77-4978-A77F-CF15E15030D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77-4978-A77F-CF15E15030D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77-4978-A77F-CF15E15030D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77-4978-A77F-CF15E15030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Sheet1!$A$121:$A$131</c:f>
              <c:strCache>
                <c:ptCount val="11"/>
                <c:pt idx="0">
                  <c:v>Online communities</c:v>
                </c:pt>
                <c:pt idx="1">
                  <c:v>Student ID verification (exams)</c:v>
                </c:pt>
                <c:pt idx="2">
                  <c:v>Student ID verification (assignments)</c:v>
                </c:pt>
                <c:pt idx="3">
                  <c:v>Student access via mobile</c:v>
                </c:pt>
                <c:pt idx="4">
                  <c:v>Faculty access via mobile</c:v>
                </c:pt>
                <c:pt idx="5">
                  <c:v>Adaptive release</c:v>
                </c:pt>
                <c:pt idx="6">
                  <c:v>Tegrity</c:v>
                </c:pt>
                <c:pt idx="7">
                  <c:v>Faculty access as a student</c:v>
                </c:pt>
                <c:pt idx="8">
                  <c:v>Compatibility with publishers</c:v>
                </c:pt>
                <c:pt idx="9">
                  <c:v>Customize landing page</c:v>
                </c:pt>
                <c:pt idx="10">
                  <c:v>Customize tabs</c:v>
                </c:pt>
              </c:strCache>
            </c:strRef>
          </c:cat>
          <c:val>
            <c:numRef>
              <c:f>Sheet1!$C$121:$C$131</c:f>
              <c:numCache>
                <c:formatCode>0.0%</c:formatCode>
                <c:ptCount val="11"/>
                <c:pt idx="0">
                  <c:v>0.185</c:v>
                </c:pt>
                <c:pt idx="1">
                  <c:v>5.2999999999999999E-2</c:v>
                </c:pt>
                <c:pt idx="2">
                  <c:v>6.8000000000000005E-2</c:v>
                </c:pt>
                <c:pt idx="3">
                  <c:v>3.5999999999999997E-2</c:v>
                </c:pt>
                <c:pt idx="4">
                  <c:v>3.5999999999999997E-2</c:v>
                </c:pt>
                <c:pt idx="5">
                  <c:v>6.3E-2</c:v>
                </c:pt>
                <c:pt idx="6">
                  <c:v>0.13400000000000001</c:v>
                </c:pt>
                <c:pt idx="7">
                  <c:v>7.0000000000000001E-3</c:v>
                </c:pt>
                <c:pt idx="8">
                  <c:v>8.7999999999999995E-2</c:v>
                </c:pt>
                <c:pt idx="9">
                  <c:v>7.1999999999999995E-2</c:v>
                </c:pt>
                <c:pt idx="10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D77-4978-A77F-CF15E15030D1}"/>
            </c:ext>
          </c:extLst>
        </c:ser>
        <c:ser>
          <c:idx val="2"/>
          <c:order val="2"/>
          <c:tx>
            <c:strRef>
              <c:f>Sheet1!$D$120</c:f>
              <c:strCache>
                <c:ptCount val="1"/>
                <c:pt idx="0">
                  <c:v>Of Average Importance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Sheet1!$A$121:$A$131</c:f>
              <c:strCache>
                <c:ptCount val="11"/>
                <c:pt idx="0">
                  <c:v>Online communities</c:v>
                </c:pt>
                <c:pt idx="1">
                  <c:v>Student ID verification (exams)</c:v>
                </c:pt>
                <c:pt idx="2">
                  <c:v>Student ID verification (assignments)</c:v>
                </c:pt>
                <c:pt idx="3">
                  <c:v>Student access via mobile</c:v>
                </c:pt>
                <c:pt idx="4">
                  <c:v>Faculty access via mobile</c:v>
                </c:pt>
                <c:pt idx="5">
                  <c:v>Adaptive release</c:v>
                </c:pt>
                <c:pt idx="6">
                  <c:v>Tegrity</c:v>
                </c:pt>
                <c:pt idx="7">
                  <c:v>Faculty access as a student</c:v>
                </c:pt>
                <c:pt idx="8">
                  <c:v>Compatibility with publishers</c:v>
                </c:pt>
                <c:pt idx="9">
                  <c:v>Customize landing page</c:v>
                </c:pt>
                <c:pt idx="10">
                  <c:v>Customize tabs</c:v>
                </c:pt>
              </c:strCache>
            </c:strRef>
          </c:cat>
          <c:val>
            <c:numRef>
              <c:f>Sheet1!$D$121:$D$131</c:f>
              <c:numCache>
                <c:formatCode>0.0%</c:formatCode>
                <c:ptCount val="11"/>
                <c:pt idx="0">
                  <c:v>0.14499999999999999</c:v>
                </c:pt>
                <c:pt idx="1">
                  <c:v>6.9000000000000006E-2</c:v>
                </c:pt>
                <c:pt idx="2">
                  <c:v>8.3000000000000004E-2</c:v>
                </c:pt>
                <c:pt idx="3">
                  <c:v>7.0999999999999994E-2</c:v>
                </c:pt>
                <c:pt idx="4">
                  <c:v>8.6999999999999994E-2</c:v>
                </c:pt>
                <c:pt idx="5">
                  <c:v>0.16500000000000001</c:v>
                </c:pt>
                <c:pt idx="6">
                  <c:v>0.14299999999999999</c:v>
                </c:pt>
                <c:pt idx="7">
                  <c:v>4.2999999999999997E-2</c:v>
                </c:pt>
                <c:pt idx="8">
                  <c:v>0.19700000000000001</c:v>
                </c:pt>
                <c:pt idx="9">
                  <c:v>0.11600000000000001</c:v>
                </c:pt>
                <c:pt idx="10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D77-4978-A77F-CF15E15030D1}"/>
            </c:ext>
          </c:extLst>
        </c:ser>
        <c:ser>
          <c:idx val="3"/>
          <c:order val="3"/>
          <c:tx>
            <c:strRef>
              <c:f>Sheet1!$E$120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Sheet1!$A$121:$A$131</c:f>
              <c:strCache>
                <c:ptCount val="11"/>
                <c:pt idx="0">
                  <c:v>Online communities</c:v>
                </c:pt>
                <c:pt idx="1">
                  <c:v>Student ID verification (exams)</c:v>
                </c:pt>
                <c:pt idx="2">
                  <c:v>Student ID verification (assignments)</c:v>
                </c:pt>
                <c:pt idx="3">
                  <c:v>Student access via mobile</c:v>
                </c:pt>
                <c:pt idx="4">
                  <c:v>Faculty access via mobile</c:v>
                </c:pt>
                <c:pt idx="5">
                  <c:v>Adaptive release</c:v>
                </c:pt>
                <c:pt idx="6">
                  <c:v>Tegrity</c:v>
                </c:pt>
                <c:pt idx="7">
                  <c:v>Faculty access as a student</c:v>
                </c:pt>
                <c:pt idx="8">
                  <c:v>Compatibility with publishers</c:v>
                </c:pt>
                <c:pt idx="9">
                  <c:v>Customize landing page</c:v>
                </c:pt>
                <c:pt idx="10">
                  <c:v>Customize tabs</c:v>
                </c:pt>
              </c:strCache>
            </c:strRef>
          </c:cat>
          <c:val>
            <c:numRef>
              <c:f>Sheet1!$E$121:$E$131</c:f>
              <c:numCache>
                <c:formatCode>0.0%</c:formatCode>
                <c:ptCount val="11"/>
                <c:pt idx="0">
                  <c:v>0.22600000000000001</c:v>
                </c:pt>
                <c:pt idx="1">
                  <c:v>0.13700000000000001</c:v>
                </c:pt>
                <c:pt idx="2">
                  <c:v>0.17299999999999999</c:v>
                </c:pt>
                <c:pt idx="3">
                  <c:v>0.16400000000000001</c:v>
                </c:pt>
                <c:pt idx="4">
                  <c:v>0.26100000000000001</c:v>
                </c:pt>
                <c:pt idx="5">
                  <c:v>0.157</c:v>
                </c:pt>
                <c:pt idx="6">
                  <c:v>0.16800000000000001</c:v>
                </c:pt>
                <c:pt idx="7">
                  <c:v>0.13600000000000001</c:v>
                </c:pt>
                <c:pt idx="8">
                  <c:v>0.13900000000000001</c:v>
                </c:pt>
                <c:pt idx="9">
                  <c:v>0.19600000000000001</c:v>
                </c:pt>
                <c:pt idx="10">
                  <c:v>0.222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D77-4978-A77F-CF15E15030D1}"/>
            </c:ext>
          </c:extLst>
        </c:ser>
        <c:ser>
          <c:idx val="4"/>
          <c:order val="4"/>
          <c:tx>
            <c:strRef>
              <c:f>Sheet1!$F$120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Sheet1!$A$121:$A$131</c:f>
              <c:strCache>
                <c:ptCount val="11"/>
                <c:pt idx="0">
                  <c:v>Online communities</c:v>
                </c:pt>
                <c:pt idx="1">
                  <c:v>Student ID verification (exams)</c:v>
                </c:pt>
                <c:pt idx="2">
                  <c:v>Student ID verification (assignments)</c:v>
                </c:pt>
                <c:pt idx="3">
                  <c:v>Student access via mobile</c:v>
                </c:pt>
                <c:pt idx="4">
                  <c:v>Faculty access via mobile</c:v>
                </c:pt>
                <c:pt idx="5">
                  <c:v>Adaptive release</c:v>
                </c:pt>
                <c:pt idx="6">
                  <c:v>Tegrity</c:v>
                </c:pt>
                <c:pt idx="7">
                  <c:v>Faculty access as a student</c:v>
                </c:pt>
                <c:pt idx="8">
                  <c:v>Compatibility with publishers</c:v>
                </c:pt>
                <c:pt idx="9">
                  <c:v>Customize landing page</c:v>
                </c:pt>
                <c:pt idx="10">
                  <c:v>Customize tabs</c:v>
                </c:pt>
              </c:strCache>
            </c:strRef>
          </c:cat>
          <c:val>
            <c:numRef>
              <c:f>Sheet1!$F$121:$F$131</c:f>
              <c:numCache>
                <c:formatCode>0.0%</c:formatCode>
                <c:ptCount val="11"/>
                <c:pt idx="0">
                  <c:v>0.315</c:v>
                </c:pt>
                <c:pt idx="1">
                  <c:v>0.67200000000000004</c:v>
                </c:pt>
                <c:pt idx="2">
                  <c:v>0.624</c:v>
                </c:pt>
                <c:pt idx="3">
                  <c:v>0.70699999999999996</c:v>
                </c:pt>
                <c:pt idx="4">
                  <c:v>0.59399999999999997</c:v>
                </c:pt>
                <c:pt idx="5">
                  <c:v>0.55100000000000005</c:v>
                </c:pt>
                <c:pt idx="6">
                  <c:v>0.39500000000000002</c:v>
                </c:pt>
                <c:pt idx="7">
                  <c:v>0.78600000000000003</c:v>
                </c:pt>
                <c:pt idx="8">
                  <c:v>0.48899999999999999</c:v>
                </c:pt>
                <c:pt idx="9">
                  <c:v>0.60099999999999998</c:v>
                </c:pt>
                <c:pt idx="10">
                  <c:v>0.58499999999999996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D77-4978-A77F-CF15E15030D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57837456"/>
        <c:axId val="557836144"/>
      </c:barChart>
      <c:catAx>
        <c:axId val="557837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836144"/>
        <c:crosses val="autoZero"/>
        <c:auto val="1"/>
        <c:lblAlgn val="ctr"/>
        <c:lblOffset val="100"/>
        <c:noMultiLvlLbl val="0"/>
      </c:catAx>
      <c:valAx>
        <c:axId val="55783614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83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Respondent College - Percentage of Sample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445317365287062"/>
          <c:y val="0.17102857282660391"/>
          <c:w val="0.50810153249596124"/>
          <c:h val="0.7436107899071733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26-4160-91AE-912745A898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26-4160-91AE-912745A898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26-4160-91AE-912745A898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26-4160-91AE-912745A898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126-4160-91AE-912745A898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126-4160-91AE-912745A898C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126-4160-91AE-912745A898C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126-4160-91AE-912745A898C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126-4160-91AE-912745A898C5}"/>
              </c:ext>
            </c:extLst>
          </c:dPt>
          <c:dLbls>
            <c:dLbl>
              <c:idx val="0"/>
              <c:layout>
                <c:manualLayout>
                  <c:x val="6.2557843814078182E-2"/>
                  <c:y val="2.181656577084149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26-4160-91AE-912745A898C5}"/>
                </c:ext>
              </c:extLst>
            </c:dLbl>
            <c:dLbl>
              <c:idx val="3"/>
              <c:layout>
                <c:manualLayout>
                  <c:x val="2.9104049608912438E-2"/>
                  <c:y val="-1.43440821419364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26-4160-91AE-912745A898C5}"/>
                </c:ext>
              </c:extLst>
            </c:dLbl>
            <c:dLbl>
              <c:idx val="7"/>
              <c:layout>
                <c:manualLayout>
                  <c:x val="-1.4971880420417751E-2"/>
                  <c:y val="-7.704503250828804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126-4160-91AE-912745A898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Sheet2!$Q$3:$Q$11</c:f>
              <c:strCache>
                <c:ptCount val="9"/>
                <c:pt idx="0">
                  <c:v>AG</c:v>
                </c:pt>
                <c:pt idx="1">
                  <c:v>BUS</c:v>
                </c:pt>
                <c:pt idx="2">
                  <c:v>EBS</c:v>
                </c:pt>
                <c:pt idx="3">
                  <c:v>ECS</c:v>
                </c:pt>
                <c:pt idx="4">
                  <c:v>CLAC</c:v>
                </c:pt>
                <c:pt idx="5">
                  <c:v>NHP</c:v>
                </c:pt>
                <c:pt idx="6">
                  <c:v>SM</c:v>
                </c:pt>
                <c:pt idx="7">
                  <c:v>US</c:v>
                </c:pt>
                <c:pt idx="8">
                  <c:v>Other</c:v>
                </c:pt>
              </c:strCache>
            </c:strRef>
          </c:cat>
          <c:val>
            <c:numRef>
              <c:f>Sheet2!$R$3:$R$11</c:f>
              <c:numCache>
                <c:formatCode>0.0%</c:formatCode>
                <c:ptCount val="9"/>
                <c:pt idx="0">
                  <c:v>1.4E-2</c:v>
                </c:pt>
                <c:pt idx="1">
                  <c:v>0.105</c:v>
                </c:pt>
                <c:pt idx="2">
                  <c:v>0.189</c:v>
                </c:pt>
                <c:pt idx="3">
                  <c:v>1.4E-2</c:v>
                </c:pt>
                <c:pt idx="4">
                  <c:v>0.28000000000000003</c:v>
                </c:pt>
                <c:pt idx="5">
                  <c:v>0.22</c:v>
                </c:pt>
                <c:pt idx="6">
                  <c:v>0.105</c:v>
                </c:pt>
                <c:pt idx="7">
                  <c:v>2.1000000000000001E-2</c:v>
                </c:pt>
                <c:pt idx="8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126-4160-91AE-912745A898C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Respondent Teaching Load (Spring 2018)</a:t>
            </a:r>
          </a:p>
          <a:p>
            <a:pPr>
              <a:defRPr/>
            </a:pP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894-448A-9D02-8E6BAED432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894-448A-9D02-8E6BAED432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894-448A-9D02-8E6BAED432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894-448A-9D02-8E6BAED432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894-448A-9D02-8E6BAED43286}"/>
              </c:ext>
            </c:extLst>
          </c:dPt>
          <c:dLbls>
            <c:dLbl>
              <c:idx val="0"/>
              <c:layout>
                <c:manualLayout>
                  <c:x val="3.3526756931012154E-2"/>
                  <c:y val="-9.8765406496119628E-3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53548A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3894-448A-9D02-8E6BAED43286}"/>
                </c:ext>
              </c:extLst>
            </c:dLbl>
            <c:dLbl>
              <c:idx val="1"/>
              <c:layout>
                <c:manualLayout>
                  <c:x val="4.6421663442940041E-2"/>
                  <c:y val="0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53548A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3894-448A-9D02-8E6BAED43286}"/>
                </c:ext>
              </c:extLst>
            </c:dLbl>
            <c:dLbl>
              <c:idx val="2"/>
              <c:layout>
                <c:manualLayout>
                  <c:x val="5.1579626047711061E-2"/>
                  <c:y val="-1.207118801324284E-16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53548A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3894-448A-9D02-8E6BAED43286}"/>
                </c:ext>
              </c:extLst>
            </c:dLbl>
            <c:dLbl>
              <c:idx val="3"/>
              <c:layout>
                <c:manualLayout>
                  <c:x val="-3.6105738233397813E-2"/>
                  <c:y val="-3.2921802165374416E-3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53548A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3894-448A-9D02-8E6BAED43286}"/>
                </c:ext>
              </c:extLst>
            </c:dLbl>
            <c:dLbl>
              <c:idx val="4"/>
              <c:layout>
                <c:manualLayout>
                  <c:x val="-3.0947775628626717E-2"/>
                  <c:y val="-1.3168720866149316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53548A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3894-448A-9D02-8E6BAED43286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53548A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Sheet2!$A$30:$A$34</c:f>
              <c:strCache>
                <c:ptCount val="5"/>
                <c:pt idx="0">
                  <c:v>1 Course</c:v>
                </c:pt>
                <c:pt idx="1">
                  <c:v>2 Courses</c:v>
                </c:pt>
                <c:pt idx="2">
                  <c:v>3 Courses</c:v>
                </c:pt>
                <c:pt idx="3">
                  <c:v>4 Courses</c:v>
                </c:pt>
                <c:pt idx="4">
                  <c:v>5+ Courses</c:v>
                </c:pt>
              </c:strCache>
            </c:strRef>
          </c:cat>
          <c:val>
            <c:numRef>
              <c:f>Sheet2!$B$30:$B$34</c:f>
              <c:numCache>
                <c:formatCode>0.0%</c:formatCode>
                <c:ptCount val="5"/>
                <c:pt idx="0">
                  <c:v>0.104</c:v>
                </c:pt>
                <c:pt idx="1">
                  <c:v>0.14899999999999999</c:v>
                </c:pt>
                <c:pt idx="2">
                  <c:v>0.38100000000000001</c:v>
                </c:pt>
                <c:pt idx="3">
                  <c:v>0.19400000000000001</c:v>
                </c:pt>
                <c:pt idx="4">
                  <c:v>0.17199999999999999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894-448A-9D02-8E6BAED43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Respondent</a:t>
            </a:r>
            <a:r>
              <a:rPr lang="en-US" sz="1800" baseline="0" dirty="0"/>
              <a:t> BBL Use (Spring 2018</a:t>
            </a:r>
            <a:r>
              <a:rPr lang="en-US" sz="1600" baseline="0" dirty="0"/>
              <a:t>)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E8-4380-B292-C332B24594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E8-4380-B292-C332B24594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E8-4380-B292-C332B24594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E8-4380-B292-C332B245942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6E8-4380-B292-C332B245942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6E8-4380-B292-C332B2459420}"/>
              </c:ext>
            </c:extLst>
          </c:dPt>
          <c:dLbls>
            <c:dLbl>
              <c:idx val="0"/>
              <c:layout>
                <c:manualLayout>
                  <c:x val="-1.3888888888888888E-2"/>
                  <c:y val="-3.19148936170212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E8-4380-B292-C332B2459420}"/>
                </c:ext>
              </c:extLst>
            </c:dLbl>
            <c:dLbl>
              <c:idx val="1"/>
              <c:layout>
                <c:manualLayout>
                  <c:x val="3.3333333333333333E-2"/>
                  <c:y val="-3.546099290780141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E8-4380-B292-C332B2459420}"/>
                </c:ext>
              </c:extLst>
            </c:dLbl>
            <c:dLbl>
              <c:idx val="2"/>
              <c:layout>
                <c:manualLayout>
                  <c:x val="3.3333333333333229E-2"/>
                  <c:y val="2.12765957446807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E8-4380-B292-C332B2459420}"/>
                </c:ext>
              </c:extLst>
            </c:dLbl>
            <c:dLbl>
              <c:idx val="3"/>
              <c:layout>
                <c:manualLayout>
                  <c:x val="0.15277777777777779"/>
                  <c:y val="-2.48226950354609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E8-4380-B292-C332B2459420}"/>
                </c:ext>
              </c:extLst>
            </c:dLbl>
            <c:dLbl>
              <c:idx val="4"/>
              <c:layout>
                <c:manualLayout>
                  <c:x val="-4.4444444444444446E-2"/>
                  <c:y val="-3.546099290780141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E8-4380-B292-C332B2459420}"/>
                </c:ext>
              </c:extLst>
            </c:dLbl>
            <c:dLbl>
              <c:idx val="5"/>
              <c:layout>
                <c:manualLayout>
                  <c:x val="-3.0555555555555582E-2"/>
                  <c:y val="-1.06382978723404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E8-4380-B292-C332B2459420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Sheet2!$M$38:$M$43</c:f>
              <c:strCache>
                <c:ptCount val="6"/>
                <c:pt idx="0">
                  <c:v>Not at all</c:v>
                </c:pt>
                <c:pt idx="1">
                  <c:v>1 Course</c:v>
                </c:pt>
                <c:pt idx="2">
                  <c:v>2 Courses</c:v>
                </c:pt>
                <c:pt idx="3">
                  <c:v>3 Courses</c:v>
                </c:pt>
                <c:pt idx="4">
                  <c:v>4 Courses</c:v>
                </c:pt>
                <c:pt idx="5">
                  <c:v>5+ Courses</c:v>
                </c:pt>
              </c:strCache>
            </c:strRef>
          </c:cat>
          <c:val>
            <c:numRef>
              <c:f>Sheet2!$N$38:$N$43</c:f>
              <c:numCache>
                <c:formatCode>0.0%</c:formatCode>
                <c:ptCount val="6"/>
                <c:pt idx="0">
                  <c:v>2.3E-2</c:v>
                </c:pt>
                <c:pt idx="1">
                  <c:v>0.113</c:v>
                </c:pt>
                <c:pt idx="2">
                  <c:v>0.17299999999999999</c:v>
                </c:pt>
                <c:pt idx="3">
                  <c:v>0.34599999999999997</c:v>
                </c:pt>
                <c:pt idx="4">
                  <c:v>0.19500000000000001</c:v>
                </c:pt>
                <c:pt idx="5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6E8-4380-B292-C332B24594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Use of Blackboard Learn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70000"/>
                    <a:satMod val="100000"/>
                    <a:lumMod val="110000"/>
                  </a:schemeClr>
                </a:gs>
                <a:gs pos="50000">
                  <a:schemeClr val="accent1">
                    <a:tint val="75000"/>
                    <a:satMod val="101000"/>
                    <a:lumMod val="105000"/>
                  </a:schemeClr>
                </a:gs>
                <a:gs pos="100000">
                  <a:schemeClr val="accent1">
                    <a:tint val="82000"/>
                    <a:satMod val="104000"/>
                    <a:lumMod val="105000"/>
                  </a:schemeClr>
                </a:gs>
              </a:gsLst>
              <a:lin ang="27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Sheet2!$A$59:$A$63</c:f>
              <c:strCache>
                <c:ptCount val="5"/>
                <c:pt idx="0">
                  <c:v>Communicate with students</c:v>
                </c:pt>
                <c:pt idx="1">
                  <c:v>Grade student assignments/exams</c:v>
                </c:pt>
                <c:pt idx="2">
                  <c:v>Conduct course assignments/exams</c:v>
                </c:pt>
                <c:pt idx="3">
                  <c:v>Promote interactions out of class</c:v>
                </c:pt>
                <c:pt idx="4">
                  <c:v>Disseminate information</c:v>
                </c:pt>
              </c:strCache>
            </c:strRef>
          </c:cat>
          <c:val>
            <c:numRef>
              <c:f>Sheet2!$B$59:$B$63</c:f>
              <c:numCache>
                <c:formatCode>0.0%</c:formatCode>
                <c:ptCount val="5"/>
                <c:pt idx="0">
                  <c:v>0.92400000000000004</c:v>
                </c:pt>
                <c:pt idx="1">
                  <c:v>0.748</c:v>
                </c:pt>
                <c:pt idx="2">
                  <c:v>0.75600000000000001</c:v>
                </c:pt>
                <c:pt idx="3">
                  <c:v>0.626</c:v>
                </c:pt>
                <c:pt idx="4">
                  <c:v>0.98499999999999999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9-4D35-8062-8ACD5D508E0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27626200"/>
        <c:axId val="527624888"/>
      </c:barChart>
      <c:catAx>
        <c:axId val="527626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624888"/>
        <c:crosses val="autoZero"/>
        <c:auto val="1"/>
        <c:lblAlgn val="ctr"/>
        <c:lblOffset val="100"/>
        <c:noMultiLvlLbl val="0"/>
      </c:catAx>
      <c:valAx>
        <c:axId val="52762488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626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F8-472E-A1EF-6CE4A3555C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F8-472E-A1EF-6CE4A3555C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F8-472E-A1EF-6CE4A3555C5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F8-472E-A1EF-6CE4A3555C59}"/>
              </c:ext>
            </c:extLst>
          </c:dPt>
          <c:dLbls>
            <c:dLbl>
              <c:idx val="0"/>
              <c:layout>
                <c:manualLayout>
                  <c:x val="0.13055555555555545"/>
                  <c:y val="-1.9986556558478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F8-472E-A1EF-6CE4A3555C59}"/>
                </c:ext>
              </c:extLst>
            </c:dLbl>
            <c:dLbl>
              <c:idx val="1"/>
              <c:layout>
                <c:manualLayout>
                  <c:x val="-0.1"/>
                  <c:y val="6.94444444444444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F8-472E-A1EF-6CE4A3555C59}"/>
                </c:ext>
              </c:extLst>
            </c:dLbl>
            <c:dLbl>
              <c:idx val="2"/>
              <c:layout>
                <c:manualLayout>
                  <c:x val="-0.13333333333333333"/>
                  <c:y val="-3.24074074074074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F8-472E-A1EF-6CE4A3555C59}"/>
                </c:ext>
              </c:extLst>
            </c:dLbl>
            <c:dLbl>
              <c:idx val="3"/>
              <c:layout>
                <c:manualLayout>
                  <c:x val="0.2361111111111111"/>
                  <c:y val="8.468727994366558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F8-472E-A1EF-6CE4A3555C59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Sheet2!$A$69:$A$72</c:f>
              <c:strCache>
                <c:ptCount val="4"/>
                <c:pt idx="0">
                  <c:v>Daily</c:v>
                </c:pt>
                <c:pt idx="1">
                  <c:v>Weekly</c:v>
                </c:pt>
                <c:pt idx="2">
                  <c:v>Monthly</c:v>
                </c:pt>
                <c:pt idx="3">
                  <c:v>Less than monthy</c:v>
                </c:pt>
              </c:strCache>
            </c:strRef>
          </c:cat>
          <c:val>
            <c:numRef>
              <c:f>Sheet2!$B$69:$B$72</c:f>
              <c:numCache>
                <c:formatCode>General</c:formatCode>
                <c:ptCount val="4"/>
                <c:pt idx="0">
                  <c:v>0.81699999999999995</c:v>
                </c:pt>
                <c:pt idx="1">
                  <c:v>0.16</c:v>
                </c:pt>
                <c:pt idx="2">
                  <c:v>1.4999999999999999E-2</c:v>
                </c:pt>
                <c:pt idx="3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F8-472E-A1EF-6CE4A3555C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Perceptions of BBL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Sheet2!$B$81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Sheet2!$A$82:$A$84</c:f>
              <c:strCache>
                <c:ptCount val="3"/>
                <c:pt idx="0">
                  <c:v>BBL critical to my teaching</c:v>
                </c:pt>
                <c:pt idx="1">
                  <c:v>BBL useful tool to enhance my teaching</c:v>
                </c:pt>
                <c:pt idx="2">
                  <c:v>BBL useful tool to enhance student learning</c:v>
                </c:pt>
              </c:strCache>
            </c:strRef>
          </c:cat>
          <c:val>
            <c:numRef>
              <c:f>Sheet2!$B$82:$B$84</c:f>
              <c:numCache>
                <c:formatCode>0.0%</c:formatCode>
                <c:ptCount val="3"/>
                <c:pt idx="0">
                  <c:v>8.5000000000000006E-2</c:v>
                </c:pt>
                <c:pt idx="1">
                  <c:v>7.6999999999999999E-2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E-463A-8743-C10E6923CC77}"/>
            </c:ext>
          </c:extLst>
        </c:ser>
        <c:ser>
          <c:idx val="1"/>
          <c:order val="1"/>
          <c:tx>
            <c:strRef>
              <c:f>Sheet2!$C$81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7260117522958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8E-463A-8743-C10E6923CC77}"/>
                </c:ext>
              </c:extLst>
            </c:dLbl>
            <c:dLbl>
              <c:idx val="1"/>
              <c:layout>
                <c:manualLayout>
                  <c:x val="-1.8140586977972472E-3"/>
                  <c:y val="-6.33036400216079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8E-463A-8743-C10E6923C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Sheet2!$A$82:$A$84</c:f>
              <c:strCache>
                <c:ptCount val="3"/>
                <c:pt idx="0">
                  <c:v>BBL critical to my teaching</c:v>
                </c:pt>
                <c:pt idx="1">
                  <c:v>BBL useful tool to enhance my teaching</c:v>
                </c:pt>
                <c:pt idx="2">
                  <c:v>BBL useful tool to enhance student learning</c:v>
                </c:pt>
              </c:strCache>
            </c:strRef>
          </c:cat>
          <c:val>
            <c:numRef>
              <c:f>Sheet2!$C$82:$C$84</c:f>
              <c:numCache>
                <c:formatCode>0.0%</c:formatCode>
                <c:ptCount val="3"/>
                <c:pt idx="0">
                  <c:v>3.7999999999999999E-2</c:v>
                </c:pt>
                <c:pt idx="1">
                  <c:v>3.7999999999999999E-2</c:v>
                </c:pt>
                <c:pt idx="2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8E-463A-8743-C10E6923CC77}"/>
            </c:ext>
          </c:extLst>
        </c:ser>
        <c:ser>
          <c:idx val="2"/>
          <c:order val="2"/>
          <c:tx>
            <c:strRef>
              <c:f>Sheet2!$D$81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Sheet2!$A$82:$A$84</c:f>
              <c:strCache>
                <c:ptCount val="3"/>
                <c:pt idx="0">
                  <c:v>BBL critical to my teaching</c:v>
                </c:pt>
                <c:pt idx="1">
                  <c:v>BBL useful tool to enhance my teaching</c:v>
                </c:pt>
                <c:pt idx="2">
                  <c:v>BBL useful tool to enhance student learning</c:v>
                </c:pt>
              </c:strCache>
            </c:strRef>
          </c:cat>
          <c:val>
            <c:numRef>
              <c:f>Sheet2!$D$82:$D$84</c:f>
              <c:numCache>
                <c:formatCode>0.0%</c:formatCode>
                <c:ptCount val="3"/>
                <c:pt idx="0">
                  <c:v>7.6999999999999999E-2</c:v>
                </c:pt>
                <c:pt idx="1">
                  <c:v>4.5999999999999999E-2</c:v>
                </c:pt>
                <c:pt idx="2">
                  <c:v>4.7E-2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8E-463A-8743-C10E6923CC77}"/>
            </c:ext>
          </c:extLst>
        </c:ser>
        <c:ser>
          <c:idx val="3"/>
          <c:order val="3"/>
          <c:tx>
            <c:strRef>
              <c:f>Sheet2!$E$81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Sheet2!$A$82:$A$84</c:f>
              <c:strCache>
                <c:ptCount val="3"/>
                <c:pt idx="0">
                  <c:v>BBL critical to my teaching</c:v>
                </c:pt>
                <c:pt idx="1">
                  <c:v>BBL useful tool to enhance my teaching</c:v>
                </c:pt>
                <c:pt idx="2">
                  <c:v>BBL useful tool to enhance student learning</c:v>
                </c:pt>
              </c:strCache>
            </c:strRef>
          </c:cat>
          <c:val>
            <c:numRef>
              <c:f>Sheet2!$E$82:$E$84</c:f>
              <c:numCache>
                <c:formatCode>0.0%</c:formatCode>
                <c:ptCount val="3"/>
                <c:pt idx="0">
                  <c:v>0.13100000000000001</c:v>
                </c:pt>
                <c:pt idx="1">
                  <c:v>0.16200000000000001</c:v>
                </c:pt>
                <c:pt idx="2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8E-463A-8743-C10E6923CC77}"/>
            </c:ext>
          </c:extLst>
        </c:ser>
        <c:ser>
          <c:idx val="4"/>
          <c:order val="4"/>
          <c:tx>
            <c:strRef>
              <c:f>Sheet2!$F$81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Sheet2!$A$82:$A$84</c:f>
              <c:strCache>
                <c:ptCount val="3"/>
                <c:pt idx="0">
                  <c:v>BBL critical to my teaching</c:v>
                </c:pt>
                <c:pt idx="1">
                  <c:v>BBL useful tool to enhance my teaching</c:v>
                </c:pt>
                <c:pt idx="2">
                  <c:v>BBL useful tool to enhance student learning</c:v>
                </c:pt>
              </c:strCache>
            </c:strRef>
          </c:cat>
          <c:val>
            <c:numRef>
              <c:f>Sheet2!$F$82:$F$84</c:f>
              <c:numCache>
                <c:formatCode>0.0%</c:formatCode>
                <c:ptCount val="3"/>
                <c:pt idx="0">
                  <c:v>0.66900000000000004</c:v>
                </c:pt>
                <c:pt idx="1">
                  <c:v>0.67700000000000005</c:v>
                </c:pt>
                <c:pt idx="2">
                  <c:v>0.60499999999999998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8E-463A-8743-C10E6923CC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7625216"/>
        <c:axId val="527625544"/>
      </c:barChart>
      <c:catAx>
        <c:axId val="527625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625544"/>
        <c:crosses val="autoZero"/>
        <c:auto val="1"/>
        <c:lblAlgn val="ctr"/>
        <c:lblOffset val="100"/>
        <c:noMultiLvlLbl val="0"/>
      </c:catAx>
      <c:valAx>
        <c:axId val="52762554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62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Satisfaction with BBL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Sheet2!$B$97</c:f>
              <c:strCache>
                <c:ptCount val="1"/>
                <c:pt idx="0">
                  <c:v>Very Dissatisfied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00000"/>
                    <a:lumMod val="102000"/>
                  </a:schemeClr>
                </a:gs>
                <a:gs pos="50000">
                  <a:schemeClr val="accent1">
                    <a:shade val="100000"/>
                    <a:satMod val="100000"/>
                    <a:lumMod val="100000"/>
                  </a:schemeClr>
                </a:gs>
                <a:gs pos="100000">
                  <a:schemeClr val="accent1">
                    <a:shade val="80000"/>
                    <a:satMod val="100000"/>
                    <a:lumMod val="99000"/>
                  </a:schemeClr>
                </a:gs>
              </a:gsLst>
              <a:lin ang="2700000" scaled="0"/>
            </a:gra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Sheet2!$A$98:$A$105</c:f>
              <c:strCache>
                <c:ptCount val="8"/>
                <c:pt idx="0">
                  <c:v>Engaging in meaningful interactions with students</c:v>
                </c:pt>
                <c:pt idx="1">
                  <c:v>Receiving student assignments</c:v>
                </c:pt>
                <c:pt idx="2">
                  <c:v>Entering student progress</c:v>
                </c:pt>
                <c:pt idx="3">
                  <c:v>Managing assignments</c:v>
                </c:pt>
                <c:pt idx="4">
                  <c:v>Posting content</c:v>
                </c:pt>
                <c:pt idx="5">
                  <c:v>Initial use training</c:v>
                </c:pt>
                <c:pt idx="6">
                  <c:v>Ease of use</c:v>
                </c:pt>
                <c:pt idx="7">
                  <c:v>Overall staisfaction</c:v>
                </c:pt>
              </c:strCache>
            </c:strRef>
          </c:cat>
          <c:val>
            <c:numRef>
              <c:f>Sheet2!$B$98:$B$105</c:f>
              <c:numCache>
                <c:formatCode>0.0%</c:formatCode>
                <c:ptCount val="8"/>
                <c:pt idx="0">
                  <c:v>3.5000000000000003E-2</c:v>
                </c:pt>
                <c:pt idx="1">
                  <c:v>3.3000000000000002E-2</c:v>
                </c:pt>
                <c:pt idx="2">
                  <c:v>3.1E-2</c:v>
                </c:pt>
                <c:pt idx="3">
                  <c:v>1.6E-2</c:v>
                </c:pt>
                <c:pt idx="4">
                  <c:v>1.4999999999999999E-2</c:v>
                </c:pt>
                <c:pt idx="5">
                  <c:v>5.6000000000000001E-2</c:v>
                </c:pt>
                <c:pt idx="6">
                  <c:v>5.2999999999999999E-2</c:v>
                </c:pt>
                <c:pt idx="7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D9-4C1D-84C9-B9E0335A7B18}"/>
            </c:ext>
          </c:extLst>
        </c:ser>
        <c:ser>
          <c:idx val="1"/>
          <c:order val="1"/>
          <c:tx>
            <c:strRef>
              <c:f>Sheet2!$C$97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00000"/>
                    <a:lumMod val="102000"/>
                  </a:schemeClr>
                </a:gs>
                <a:gs pos="50000">
                  <a:schemeClr val="accent2">
                    <a:shade val="100000"/>
                    <a:satMod val="100000"/>
                    <a:lumMod val="100000"/>
                  </a:schemeClr>
                </a:gs>
                <a:gs pos="100000">
                  <a:schemeClr val="accent2">
                    <a:shade val="80000"/>
                    <a:satMod val="100000"/>
                    <a:lumMod val="99000"/>
                  </a:schemeClr>
                </a:gs>
              </a:gsLst>
              <a:lin ang="27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9D9-4C1D-84C9-B9E0335A7B1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9D9-4C1D-84C9-B9E0335A7B1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D9-4C1D-84C9-B9E0335A7B1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9D9-4C1D-84C9-B9E0335A7B1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D9-4C1D-84C9-B9E0335A7B1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D9-4C1D-84C9-B9E0335A7B1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D9-4C1D-84C9-B9E0335A7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Sheet2!$A$98:$A$105</c:f>
              <c:strCache>
                <c:ptCount val="8"/>
                <c:pt idx="0">
                  <c:v>Engaging in meaningful interactions with students</c:v>
                </c:pt>
                <c:pt idx="1">
                  <c:v>Receiving student assignments</c:v>
                </c:pt>
                <c:pt idx="2">
                  <c:v>Entering student progress</c:v>
                </c:pt>
                <c:pt idx="3">
                  <c:v>Managing assignments</c:v>
                </c:pt>
                <c:pt idx="4">
                  <c:v>Posting content</c:v>
                </c:pt>
                <c:pt idx="5">
                  <c:v>Initial use training</c:v>
                </c:pt>
                <c:pt idx="6">
                  <c:v>Ease of use</c:v>
                </c:pt>
                <c:pt idx="7">
                  <c:v>Overall staisfaction</c:v>
                </c:pt>
              </c:strCache>
            </c:strRef>
          </c:cat>
          <c:val>
            <c:numRef>
              <c:f>Sheet2!$C$98:$C$105</c:f>
              <c:numCache>
                <c:formatCode>0.0%</c:formatCode>
                <c:ptCount val="8"/>
                <c:pt idx="0">
                  <c:v>5.2999999999999999E-2</c:v>
                </c:pt>
                <c:pt idx="1">
                  <c:v>6.6000000000000003E-2</c:v>
                </c:pt>
                <c:pt idx="2">
                  <c:v>5.5E-2</c:v>
                </c:pt>
                <c:pt idx="3">
                  <c:v>3.2000000000000001E-2</c:v>
                </c:pt>
                <c:pt idx="4">
                  <c:v>5.2999999999999999E-2</c:v>
                </c:pt>
                <c:pt idx="5">
                  <c:v>0.129</c:v>
                </c:pt>
                <c:pt idx="6">
                  <c:v>6.9000000000000006E-2</c:v>
                </c:pt>
                <c:pt idx="7">
                  <c:v>8.5999999999999993E-2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D9-4C1D-84C9-B9E0335A7B18}"/>
            </c:ext>
          </c:extLst>
        </c:ser>
        <c:ser>
          <c:idx val="2"/>
          <c:order val="2"/>
          <c:tx>
            <c:strRef>
              <c:f>Sheet2!$D$97</c:f>
              <c:strCache>
                <c:ptCount val="1"/>
                <c:pt idx="0">
                  <c:v>Neutral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00000"/>
                    <a:lumMod val="102000"/>
                  </a:schemeClr>
                </a:gs>
                <a:gs pos="50000">
                  <a:schemeClr val="accent3">
                    <a:shade val="100000"/>
                    <a:satMod val="100000"/>
                    <a:lumMod val="100000"/>
                  </a:schemeClr>
                </a:gs>
                <a:gs pos="100000">
                  <a:schemeClr val="accent3">
                    <a:shade val="80000"/>
                    <a:satMod val="100000"/>
                    <a:lumMod val="99000"/>
                  </a:schemeClr>
                </a:gs>
              </a:gsLst>
              <a:lin ang="2700000" scaled="0"/>
            </a:gra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D9-4C1D-84C9-B9E0335A7B1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D9-4C1D-84C9-B9E0335A7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Sheet2!$A$98:$A$105</c:f>
              <c:strCache>
                <c:ptCount val="8"/>
                <c:pt idx="0">
                  <c:v>Engaging in meaningful interactions with students</c:v>
                </c:pt>
                <c:pt idx="1">
                  <c:v>Receiving student assignments</c:v>
                </c:pt>
                <c:pt idx="2">
                  <c:v>Entering student progress</c:v>
                </c:pt>
                <c:pt idx="3">
                  <c:v>Managing assignments</c:v>
                </c:pt>
                <c:pt idx="4">
                  <c:v>Posting content</c:v>
                </c:pt>
                <c:pt idx="5">
                  <c:v>Initial use training</c:v>
                </c:pt>
                <c:pt idx="6">
                  <c:v>Ease of use</c:v>
                </c:pt>
                <c:pt idx="7">
                  <c:v>Overall staisfaction</c:v>
                </c:pt>
              </c:strCache>
            </c:strRef>
          </c:cat>
          <c:val>
            <c:numRef>
              <c:f>Sheet2!$D$98:$D$105</c:f>
              <c:numCache>
                <c:formatCode>0.0%</c:formatCode>
                <c:ptCount val="8"/>
                <c:pt idx="0">
                  <c:v>0.17499999999999999</c:v>
                </c:pt>
                <c:pt idx="1">
                  <c:v>9.8000000000000004E-2</c:v>
                </c:pt>
                <c:pt idx="2">
                  <c:v>6.3E-2</c:v>
                </c:pt>
                <c:pt idx="3">
                  <c:v>8.8999999999999996E-2</c:v>
                </c:pt>
                <c:pt idx="4">
                  <c:v>3.7999999999999999E-2</c:v>
                </c:pt>
                <c:pt idx="5">
                  <c:v>0.13700000000000001</c:v>
                </c:pt>
                <c:pt idx="6">
                  <c:v>4.5999999999999999E-2</c:v>
                </c:pt>
                <c:pt idx="7">
                  <c:v>8.5999999999999993E-2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D9-4C1D-84C9-B9E0335A7B18}"/>
            </c:ext>
          </c:extLst>
        </c:ser>
        <c:ser>
          <c:idx val="3"/>
          <c:order val="3"/>
          <c:tx>
            <c:strRef>
              <c:f>Sheet2!$E$97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00000"/>
                    <a:lumMod val="102000"/>
                  </a:schemeClr>
                </a:gs>
                <a:gs pos="50000">
                  <a:schemeClr val="accent4">
                    <a:shade val="100000"/>
                    <a:satMod val="100000"/>
                    <a:lumMod val="100000"/>
                  </a:schemeClr>
                </a:gs>
                <a:gs pos="100000">
                  <a:schemeClr val="accent4">
                    <a:shade val="80000"/>
                    <a:satMod val="100000"/>
                    <a:lumMod val="99000"/>
                  </a:schemeClr>
                </a:gs>
              </a:gsLst>
              <a:lin ang="27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Sheet2!$A$98:$A$105</c:f>
              <c:strCache>
                <c:ptCount val="8"/>
                <c:pt idx="0">
                  <c:v>Engaging in meaningful interactions with students</c:v>
                </c:pt>
                <c:pt idx="1">
                  <c:v>Receiving student assignments</c:v>
                </c:pt>
                <c:pt idx="2">
                  <c:v>Entering student progress</c:v>
                </c:pt>
                <c:pt idx="3">
                  <c:v>Managing assignments</c:v>
                </c:pt>
                <c:pt idx="4">
                  <c:v>Posting content</c:v>
                </c:pt>
                <c:pt idx="5">
                  <c:v>Initial use training</c:v>
                </c:pt>
                <c:pt idx="6">
                  <c:v>Ease of use</c:v>
                </c:pt>
                <c:pt idx="7">
                  <c:v>Overall staisfaction</c:v>
                </c:pt>
              </c:strCache>
            </c:strRef>
          </c:cat>
          <c:val>
            <c:numRef>
              <c:f>Sheet2!$E$98:$E$105</c:f>
              <c:numCache>
                <c:formatCode>0.0%</c:formatCode>
                <c:ptCount val="8"/>
                <c:pt idx="0">
                  <c:v>0.316</c:v>
                </c:pt>
                <c:pt idx="1">
                  <c:v>0.254</c:v>
                </c:pt>
                <c:pt idx="2">
                  <c:v>0.27600000000000002</c:v>
                </c:pt>
                <c:pt idx="3">
                  <c:v>0.27400000000000002</c:v>
                </c:pt>
                <c:pt idx="4">
                  <c:v>0.28199999999999997</c:v>
                </c:pt>
                <c:pt idx="5">
                  <c:v>0.33100000000000002</c:v>
                </c:pt>
                <c:pt idx="6">
                  <c:v>0.36599999999999999</c:v>
                </c:pt>
                <c:pt idx="7">
                  <c:v>0.43099999999999999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D9-4C1D-84C9-B9E0335A7B18}"/>
            </c:ext>
          </c:extLst>
        </c:ser>
        <c:ser>
          <c:idx val="4"/>
          <c:order val="4"/>
          <c:tx>
            <c:strRef>
              <c:f>Sheet2!$F$97</c:f>
              <c:strCache>
                <c:ptCount val="1"/>
                <c:pt idx="0">
                  <c:v>Very 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7000"/>
                    <a:satMod val="100000"/>
                    <a:lumMod val="102000"/>
                  </a:schemeClr>
                </a:gs>
                <a:gs pos="50000">
                  <a:schemeClr val="accent5">
                    <a:shade val="100000"/>
                    <a:satMod val="100000"/>
                    <a:lumMod val="100000"/>
                  </a:schemeClr>
                </a:gs>
                <a:gs pos="100000">
                  <a:schemeClr val="accent5">
                    <a:shade val="80000"/>
                    <a:satMod val="100000"/>
                    <a:lumMod val="99000"/>
                  </a:schemeClr>
                </a:gs>
              </a:gsLst>
              <a:lin ang="27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Sheet2!$A$98:$A$105</c:f>
              <c:strCache>
                <c:ptCount val="8"/>
                <c:pt idx="0">
                  <c:v>Engaging in meaningful interactions with students</c:v>
                </c:pt>
                <c:pt idx="1">
                  <c:v>Receiving student assignments</c:v>
                </c:pt>
                <c:pt idx="2">
                  <c:v>Entering student progress</c:v>
                </c:pt>
                <c:pt idx="3">
                  <c:v>Managing assignments</c:v>
                </c:pt>
                <c:pt idx="4">
                  <c:v>Posting content</c:v>
                </c:pt>
                <c:pt idx="5">
                  <c:v>Initial use training</c:v>
                </c:pt>
                <c:pt idx="6">
                  <c:v>Ease of use</c:v>
                </c:pt>
                <c:pt idx="7">
                  <c:v>Overall staisfaction</c:v>
                </c:pt>
              </c:strCache>
            </c:strRef>
          </c:cat>
          <c:val>
            <c:numRef>
              <c:f>Sheet2!$F$98:$F$105</c:f>
              <c:numCache>
                <c:formatCode>0.0%</c:formatCode>
                <c:ptCount val="8"/>
                <c:pt idx="0">
                  <c:v>0.42099999999999999</c:v>
                </c:pt>
                <c:pt idx="1">
                  <c:v>0.54900000000000004</c:v>
                </c:pt>
                <c:pt idx="2">
                  <c:v>0.57499999999999996</c:v>
                </c:pt>
                <c:pt idx="3">
                  <c:v>0.58899999999999997</c:v>
                </c:pt>
                <c:pt idx="4">
                  <c:v>0.61099999999999999</c:v>
                </c:pt>
                <c:pt idx="5">
                  <c:v>0.34699999999999998</c:v>
                </c:pt>
                <c:pt idx="6">
                  <c:v>0.46600000000000003</c:v>
                </c:pt>
                <c:pt idx="7">
                  <c:v>0.379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D9-4C1D-84C9-B9E0335A7B1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11657328"/>
        <c:axId val="511657656"/>
      </c:barChart>
      <c:catAx>
        <c:axId val="511657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657656"/>
        <c:crosses val="autoZero"/>
        <c:auto val="1"/>
        <c:lblAlgn val="ctr"/>
        <c:lblOffset val="100"/>
        <c:noMultiLvlLbl val="0"/>
      </c:catAx>
      <c:valAx>
        <c:axId val="51165765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65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Communication Features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Not All Important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F7-4E72-BF23-DBEDC98D9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Sheet1!$A$3:$A$10</c:f>
              <c:strCache>
                <c:ptCount val="8"/>
                <c:pt idx="0">
                  <c:v>Wikis/blogs</c:v>
                </c:pt>
                <c:pt idx="1">
                  <c:v>Video conferencing</c:v>
                </c:pt>
                <c:pt idx="2">
                  <c:v>Email integration</c:v>
                </c:pt>
                <c:pt idx="3">
                  <c:v>Discussion boards</c:v>
                </c:pt>
                <c:pt idx="4">
                  <c:v>Chat (multimedia)</c:v>
                </c:pt>
                <c:pt idx="5">
                  <c:v>Chat (text only)</c:v>
                </c:pt>
                <c:pt idx="6">
                  <c:v>Course calendar</c:v>
                </c:pt>
                <c:pt idx="7">
                  <c:v>Course announcements</c:v>
                </c:pt>
              </c:strCache>
            </c:strRef>
          </c:cat>
          <c:val>
            <c:numRef>
              <c:f>Sheet1!$B$3:$B$10</c:f>
              <c:numCache>
                <c:formatCode>0.0%</c:formatCode>
                <c:ptCount val="8"/>
                <c:pt idx="0">
                  <c:v>0.28100000000000003</c:v>
                </c:pt>
                <c:pt idx="1">
                  <c:v>0.185</c:v>
                </c:pt>
                <c:pt idx="2">
                  <c:v>4.2999999999999997E-2</c:v>
                </c:pt>
                <c:pt idx="3">
                  <c:v>6.5000000000000002E-2</c:v>
                </c:pt>
                <c:pt idx="4">
                  <c:v>0.33900000000000002</c:v>
                </c:pt>
                <c:pt idx="5">
                  <c:v>0.34100000000000003</c:v>
                </c:pt>
                <c:pt idx="6">
                  <c:v>0.08</c:v>
                </c:pt>
                <c:pt idx="7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F7-4E72-BF23-DBEDC98D93DD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Of Little Importance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F7-4E72-BF23-DBEDC98D9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Sheet1!$A$3:$A$10</c:f>
              <c:strCache>
                <c:ptCount val="8"/>
                <c:pt idx="0">
                  <c:v>Wikis/blogs</c:v>
                </c:pt>
                <c:pt idx="1">
                  <c:v>Video conferencing</c:v>
                </c:pt>
                <c:pt idx="2">
                  <c:v>Email integration</c:v>
                </c:pt>
                <c:pt idx="3">
                  <c:v>Discussion boards</c:v>
                </c:pt>
                <c:pt idx="4">
                  <c:v>Chat (multimedia)</c:v>
                </c:pt>
                <c:pt idx="5">
                  <c:v>Chat (text only)</c:v>
                </c:pt>
                <c:pt idx="6">
                  <c:v>Course calendar</c:v>
                </c:pt>
                <c:pt idx="7">
                  <c:v>Course announcements</c:v>
                </c:pt>
              </c:strCache>
            </c:strRef>
          </c:cat>
          <c:val>
            <c:numRef>
              <c:f>Sheet1!$C$3:$C$10</c:f>
              <c:numCache>
                <c:formatCode>0.0%</c:formatCode>
                <c:ptCount val="8"/>
                <c:pt idx="0">
                  <c:v>0.23400000000000001</c:v>
                </c:pt>
                <c:pt idx="1">
                  <c:v>0.20899999999999999</c:v>
                </c:pt>
                <c:pt idx="2">
                  <c:v>7.1999999999999995E-2</c:v>
                </c:pt>
                <c:pt idx="3">
                  <c:v>0.109</c:v>
                </c:pt>
                <c:pt idx="4">
                  <c:v>0.23400000000000001</c:v>
                </c:pt>
                <c:pt idx="5">
                  <c:v>0.23599999999999999</c:v>
                </c:pt>
                <c:pt idx="6">
                  <c:v>0.152</c:v>
                </c:pt>
                <c:pt idx="7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F7-4E72-BF23-DBEDC98D93DD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Of Average Importance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Sheet1!$A$3:$A$10</c:f>
              <c:strCache>
                <c:ptCount val="8"/>
                <c:pt idx="0">
                  <c:v>Wikis/blogs</c:v>
                </c:pt>
                <c:pt idx="1">
                  <c:v>Video conferencing</c:v>
                </c:pt>
                <c:pt idx="2">
                  <c:v>Email integration</c:v>
                </c:pt>
                <c:pt idx="3">
                  <c:v>Discussion boards</c:v>
                </c:pt>
                <c:pt idx="4">
                  <c:v>Chat (multimedia)</c:v>
                </c:pt>
                <c:pt idx="5">
                  <c:v>Chat (text only)</c:v>
                </c:pt>
                <c:pt idx="6">
                  <c:v>Course calendar</c:v>
                </c:pt>
                <c:pt idx="7">
                  <c:v>Course announcements</c:v>
                </c:pt>
              </c:strCache>
            </c:strRef>
          </c:cat>
          <c:val>
            <c:numRef>
              <c:f>Sheet1!$D$3:$D$10</c:f>
              <c:numCache>
                <c:formatCode>0.0%</c:formatCode>
                <c:ptCount val="8"/>
                <c:pt idx="0">
                  <c:v>0.22700000000000001</c:v>
                </c:pt>
                <c:pt idx="1">
                  <c:v>0.14000000000000001</c:v>
                </c:pt>
                <c:pt idx="2">
                  <c:v>0.108</c:v>
                </c:pt>
                <c:pt idx="3">
                  <c:v>0.109</c:v>
                </c:pt>
                <c:pt idx="4">
                  <c:v>0.16900000000000001</c:v>
                </c:pt>
                <c:pt idx="5">
                  <c:v>0.13</c:v>
                </c:pt>
                <c:pt idx="6">
                  <c:v>0.14499999999999999</c:v>
                </c:pt>
                <c:pt idx="7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F7-4E72-BF23-DBEDC98D93DD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Sheet1!$A$3:$A$10</c:f>
              <c:strCache>
                <c:ptCount val="8"/>
                <c:pt idx="0">
                  <c:v>Wikis/blogs</c:v>
                </c:pt>
                <c:pt idx="1">
                  <c:v>Video conferencing</c:v>
                </c:pt>
                <c:pt idx="2">
                  <c:v>Email integration</c:v>
                </c:pt>
                <c:pt idx="3">
                  <c:v>Discussion boards</c:v>
                </c:pt>
                <c:pt idx="4">
                  <c:v>Chat (multimedia)</c:v>
                </c:pt>
                <c:pt idx="5">
                  <c:v>Chat (text only)</c:v>
                </c:pt>
                <c:pt idx="6">
                  <c:v>Course calendar</c:v>
                </c:pt>
                <c:pt idx="7">
                  <c:v>Course announcements</c:v>
                </c:pt>
              </c:strCache>
            </c:strRef>
          </c:cat>
          <c:val>
            <c:numRef>
              <c:f>Sheet1!$E$3:$E$10</c:f>
              <c:numCache>
                <c:formatCode>0.0%</c:formatCode>
                <c:ptCount val="8"/>
                <c:pt idx="0">
                  <c:v>0.14799999999999999</c:v>
                </c:pt>
                <c:pt idx="1">
                  <c:v>0.20200000000000001</c:v>
                </c:pt>
                <c:pt idx="2">
                  <c:v>0.10100000000000001</c:v>
                </c:pt>
                <c:pt idx="3">
                  <c:v>0.23899999999999999</c:v>
                </c:pt>
                <c:pt idx="4">
                  <c:v>0.13700000000000001</c:v>
                </c:pt>
                <c:pt idx="5">
                  <c:v>0.17899999999999999</c:v>
                </c:pt>
                <c:pt idx="6">
                  <c:v>0.28999999999999998</c:v>
                </c:pt>
                <c:pt idx="7">
                  <c:v>0.13400000000000001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F7-4E72-BF23-DBEDC98D93DD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Sheet1!$A$3:$A$10</c:f>
              <c:strCache>
                <c:ptCount val="8"/>
                <c:pt idx="0">
                  <c:v>Wikis/blogs</c:v>
                </c:pt>
                <c:pt idx="1">
                  <c:v>Video conferencing</c:v>
                </c:pt>
                <c:pt idx="2">
                  <c:v>Email integration</c:v>
                </c:pt>
                <c:pt idx="3">
                  <c:v>Discussion boards</c:v>
                </c:pt>
                <c:pt idx="4">
                  <c:v>Chat (multimedia)</c:v>
                </c:pt>
                <c:pt idx="5">
                  <c:v>Chat (text only)</c:v>
                </c:pt>
                <c:pt idx="6">
                  <c:v>Course calendar</c:v>
                </c:pt>
                <c:pt idx="7">
                  <c:v>Course announcements</c:v>
                </c:pt>
              </c:strCache>
            </c:strRef>
          </c:cat>
          <c:val>
            <c:numRef>
              <c:f>Sheet1!$F$3:$F$10</c:f>
              <c:numCache>
                <c:formatCode>0.0%</c:formatCode>
                <c:ptCount val="8"/>
                <c:pt idx="0">
                  <c:v>0.109</c:v>
                </c:pt>
                <c:pt idx="1">
                  <c:v>0.26400000000000001</c:v>
                </c:pt>
                <c:pt idx="2">
                  <c:v>0.67600000000000005</c:v>
                </c:pt>
                <c:pt idx="3">
                  <c:v>0.47799999999999998</c:v>
                </c:pt>
                <c:pt idx="4">
                  <c:v>0.121</c:v>
                </c:pt>
                <c:pt idx="5">
                  <c:v>0.114</c:v>
                </c:pt>
                <c:pt idx="6">
                  <c:v>0.33300000000000002</c:v>
                </c:pt>
                <c:pt idx="7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F7-4E72-BF23-DBEDC98D93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81193976"/>
        <c:axId val="481194632"/>
      </c:barChart>
      <c:catAx>
        <c:axId val="481193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194632"/>
        <c:crosses val="autoZero"/>
        <c:auto val="1"/>
        <c:lblAlgn val="ctr"/>
        <c:lblOffset val="100"/>
        <c:noMultiLvlLbl val="0"/>
      </c:catAx>
      <c:valAx>
        <c:axId val="48119463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193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11/8/18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DA9D-8FAE-47FA-A599-E63FF57CE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658533"/>
          </a:xfrm>
        </p:spPr>
        <p:txBody>
          <a:bodyPr/>
          <a:lstStyle/>
          <a:p>
            <a:r>
              <a:rPr lang="en-US" sz="7200" dirty="0"/>
              <a:t>Learning Management System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B07D2-1A7B-4B95-9752-A8FF3524E9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LMS Taskforce</a:t>
            </a:r>
          </a:p>
          <a:p>
            <a:r>
              <a:rPr lang="en-US" dirty="0"/>
              <a:t>October 2018</a:t>
            </a:r>
          </a:p>
        </p:txBody>
      </p:sp>
    </p:spTree>
    <p:extLst>
      <p:ext uri="{BB962C8B-B14F-4D97-AF65-F5344CB8AC3E}">
        <p14:creationId xmlns:p14="http://schemas.microsoft.com/office/powerpoint/2010/main" val="380678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8D64-88C6-4D14-BE30-EBA53F3DC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III. Desired LMS Features</a:t>
            </a:r>
          </a:p>
        </p:txBody>
      </p:sp>
    </p:spTree>
    <p:extLst>
      <p:ext uri="{BB962C8B-B14F-4D97-AF65-F5344CB8AC3E}">
        <p14:creationId xmlns:p14="http://schemas.microsoft.com/office/powerpoint/2010/main" val="652106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DB80-E488-4ED1-AD80-E1B8561F9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49" y="242358"/>
            <a:ext cx="10772775" cy="995892"/>
          </a:xfrm>
        </p:spPr>
        <p:txBody>
          <a:bodyPr/>
          <a:lstStyle/>
          <a:p>
            <a:r>
              <a:rPr lang="en-US" dirty="0"/>
              <a:t>Features Desired in an LMS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4E0228-E81B-447C-AD1E-79A8E3093CB6}"/>
              </a:ext>
            </a:extLst>
          </p:cNvPr>
          <p:cNvSpPr txBox="1"/>
          <p:nvPr/>
        </p:nvSpPr>
        <p:spPr>
          <a:xfrm>
            <a:off x="590549" y="1459230"/>
            <a:ext cx="1029176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Respondents were asked to indicate the importance of six core sets of features for any LMS being considered by A-State: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Grading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Gradebook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Miscellaneous Features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2061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DB80-E488-4ED1-AD80-E1B8561F9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49" y="242358"/>
            <a:ext cx="10772775" cy="995892"/>
          </a:xfrm>
        </p:spPr>
        <p:txBody>
          <a:bodyPr/>
          <a:lstStyle/>
          <a:p>
            <a:r>
              <a:rPr lang="en-US" dirty="0"/>
              <a:t>Features Desired in an LMS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60E6CD-9C6F-49FF-BA0F-8806800F6D8B}"/>
              </a:ext>
            </a:extLst>
          </p:cNvPr>
          <p:cNvSpPr txBox="1"/>
          <p:nvPr/>
        </p:nvSpPr>
        <p:spPr>
          <a:xfrm>
            <a:off x="590549" y="1399201"/>
            <a:ext cx="10344151" cy="3424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Importance ratings were analyzed in two ways:</a:t>
            </a:r>
          </a:p>
          <a:p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Endorsement frequency for each response category</a:t>
            </a:r>
          </a:p>
          <a:p>
            <a:pPr marL="3086100" lvl="6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The mean ratings were tested to determine if they were significantly higher or lower than a rating of 3 (i.e. “of average importance”)</a:t>
            </a:r>
          </a:p>
          <a:p>
            <a:pPr marL="2628900" lvl="5" indent="-342900">
              <a:buFont typeface="+mj-lt"/>
              <a:buAutoNum type="arabicPeriod"/>
            </a:pPr>
            <a:endParaRPr lang="en-US" sz="105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The effect size (Cohen’s </a:t>
            </a:r>
            <a:r>
              <a:rPr lang="en-US" sz="2400" i="1" dirty="0"/>
              <a:t>d</a:t>
            </a:r>
            <a:r>
              <a:rPr lang="en-US" sz="2400" dirty="0"/>
              <a:t>) was also calculated to gauge whether features were overall deemed very important, of average importance, or unimportant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F7AC7C-D7BA-4519-9676-CB5D525FBF13}"/>
              </a:ext>
            </a:extLst>
          </p:cNvPr>
          <p:cNvSpPr txBox="1"/>
          <p:nvPr/>
        </p:nvSpPr>
        <p:spPr>
          <a:xfrm>
            <a:off x="1333500" y="5048250"/>
            <a:ext cx="9315450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Absolute values of Cohen’s </a:t>
            </a:r>
            <a:r>
              <a:rPr lang="en-US" sz="2000" i="1" dirty="0"/>
              <a:t>d</a:t>
            </a:r>
            <a:r>
              <a:rPr lang="en-US" sz="2000" dirty="0"/>
              <a:t> are conventionally interpreted as indicating </a:t>
            </a:r>
            <a:r>
              <a:rPr lang="en-US" sz="2000" i="1" dirty="0"/>
              <a:t>no effect</a:t>
            </a:r>
            <a:r>
              <a:rPr lang="en-US" sz="2000" dirty="0"/>
              <a:t> (&lt; .20),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i="1" dirty="0"/>
              <a:t>small effect</a:t>
            </a:r>
            <a:r>
              <a:rPr lang="en-US" sz="2000" dirty="0"/>
              <a:t> (.20 - .50), </a:t>
            </a:r>
            <a:r>
              <a:rPr lang="en-US" sz="2000" i="1" dirty="0"/>
              <a:t>a moderate effect</a:t>
            </a:r>
            <a:r>
              <a:rPr lang="en-US" sz="2000" dirty="0"/>
              <a:t> (.50 - .80), or </a:t>
            </a:r>
            <a:r>
              <a:rPr lang="en-US" sz="2000" i="1" dirty="0"/>
              <a:t>a large effect</a:t>
            </a:r>
            <a:r>
              <a:rPr lang="en-US" sz="2000" dirty="0"/>
              <a:t> (≥ .80)</a:t>
            </a:r>
          </a:p>
        </p:txBody>
      </p:sp>
    </p:spTree>
    <p:extLst>
      <p:ext uri="{BB962C8B-B14F-4D97-AF65-F5344CB8AC3E}">
        <p14:creationId xmlns:p14="http://schemas.microsoft.com/office/powerpoint/2010/main" val="4203647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1ACC7-9F3F-4AD2-8EDF-5065724F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264" y="220859"/>
            <a:ext cx="10772775" cy="946090"/>
          </a:xfrm>
        </p:spPr>
        <p:txBody>
          <a:bodyPr/>
          <a:lstStyle/>
          <a:p>
            <a:r>
              <a:rPr lang="en-US" dirty="0"/>
              <a:t>Desired Communication Features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4D11055-07CA-48D4-8E75-0BC5E06005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555044"/>
              </p:ext>
            </p:extLst>
          </p:nvPr>
        </p:nvGraphicFramePr>
        <p:xfrm>
          <a:off x="596264" y="1569243"/>
          <a:ext cx="6438900" cy="3719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22C7E1-7C9C-4336-831A-6EFF9D77A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074779"/>
              </p:ext>
            </p:extLst>
          </p:nvPr>
        </p:nvGraphicFramePr>
        <p:xfrm>
          <a:off x="7291838" y="1288869"/>
          <a:ext cx="3663545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6002">
                  <a:extLst>
                    <a:ext uri="{9D8B030D-6E8A-4147-A177-3AD203B41FA5}">
                      <a16:colId xmlns:a16="http://schemas.microsoft.com/office/drawing/2014/main" val="3982157435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207440041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0684343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Features Deemed Very Important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92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Cohen’s </a:t>
                      </a:r>
                      <a:r>
                        <a:rPr lang="en-US" sz="1400" b="1" i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9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Course announcements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Course 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7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Discussion boards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58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Email integration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00818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19647B8-C956-4123-9AFB-C038B51D8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08274"/>
              </p:ext>
            </p:extLst>
          </p:nvPr>
        </p:nvGraphicFramePr>
        <p:xfrm>
          <a:off x="7291838" y="3609704"/>
          <a:ext cx="3644537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6994">
                  <a:extLst>
                    <a:ext uri="{9D8B030D-6E8A-4147-A177-3AD203B41FA5}">
                      <a16:colId xmlns:a16="http://schemas.microsoft.com/office/drawing/2014/main" val="3982157435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207440041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0684343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Features Deemed of Average Importance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92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Cohen’s </a:t>
                      </a:r>
                      <a:r>
                        <a:rPr lang="en-US" sz="1400" b="1" i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9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Video conferencing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0981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CB7443-5333-4A3D-9CEF-E6EE956C2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327355"/>
              </p:ext>
            </p:extLst>
          </p:nvPr>
        </p:nvGraphicFramePr>
        <p:xfrm>
          <a:off x="7272830" y="4855393"/>
          <a:ext cx="3663545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6002">
                  <a:extLst>
                    <a:ext uri="{9D8B030D-6E8A-4147-A177-3AD203B41FA5}">
                      <a16:colId xmlns:a16="http://schemas.microsoft.com/office/drawing/2014/main" val="3982157435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207440041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0684343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Features Deemed Unimportant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92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Cohen’s </a:t>
                      </a:r>
                      <a:r>
                        <a:rPr lang="en-US" sz="1400" b="1" i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9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Chat (text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Chat (multimedia)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-0.38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7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Wikis/blogs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-0.32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580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440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D39A4-8D08-41BA-9F5C-A67BE2517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70933"/>
            <a:ext cx="10772775" cy="929217"/>
          </a:xfrm>
        </p:spPr>
        <p:txBody>
          <a:bodyPr/>
          <a:lstStyle/>
          <a:p>
            <a:r>
              <a:rPr lang="en-US" dirty="0"/>
              <a:t>Desired Content Features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0ABC44D-61B7-4615-8A7B-3C6DCE8CBF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447135"/>
              </p:ext>
            </p:extLst>
          </p:nvPr>
        </p:nvGraphicFramePr>
        <p:xfrm>
          <a:off x="628649" y="1555772"/>
          <a:ext cx="6629401" cy="338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26AEC2-87FD-4FA6-968C-BE84EB121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177425"/>
              </p:ext>
            </p:extLst>
          </p:nvPr>
        </p:nvGraphicFramePr>
        <p:xfrm>
          <a:off x="7673382" y="1375955"/>
          <a:ext cx="4057063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21143">
                  <a:extLst>
                    <a:ext uri="{9D8B030D-6E8A-4147-A177-3AD203B41FA5}">
                      <a16:colId xmlns:a16="http://schemas.microsoft.com/office/drawing/2014/main" val="3982157435"/>
                    </a:ext>
                  </a:extLst>
                </a:gridCol>
                <a:gridCol w="848672">
                  <a:extLst>
                    <a:ext uri="{9D8B030D-6E8A-4147-A177-3AD203B41FA5}">
                      <a16:colId xmlns:a16="http://schemas.microsoft.com/office/drawing/2014/main" val="2074400419"/>
                    </a:ext>
                  </a:extLst>
                </a:gridCol>
                <a:gridCol w="887248">
                  <a:extLst>
                    <a:ext uri="{9D8B030D-6E8A-4147-A177-3AD203B41FA5}">
                      <a16:colId xmlns:a16="http://schemas.microsoft.com/office/drawing/2014/main" val="210684343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Features Deemed Very Important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92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Cohen’s </a:t>
                      </a:r>
                      <a:r>
                        <a:rPr lang="en-US" sz="1400" b="1" i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9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Ability to make 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Access files across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7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Link external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58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Media integration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008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OER integration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30548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36F0EB-A596-4D70-A568-1B520E3E1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094254"/>
              </p:ext>
            </p:extLst>
          </p:nvPr>
        </p:nvGraphicFramePr>
        <p:xfrm>
          <a:off x="7673382" y="4210959"/>
          <a:ext cx="3663545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6002">
                  <a:extLst>
                    <a:ext uri="{9D8B030D-6E8A-4147-A177-3AD203B41FA5}">
                      <a16:colId xmlns:a16="http://schemas.microsoft.com/office/drawing/2014/main" val="3982157435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207440041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0684343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Feature Deemed Unimportant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92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Cohen’s </a:t>
                      </a:r>
                      <a:r>
                        <a:rPr lang="en-US" sz="1400" b="1" i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9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Social media integration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-0.63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09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36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3FE95-6846-465A-93E4-AF4FA04DA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49" y="251883"/>
            <a:ext cx="10772775" cy="891117"/>
          </a:xfrm>
        </p:spPr>
        <p:txBody>
          <a:bodyPr/>
          <a:lstStyle/>
          <a:p>
            <a:r>
              <a:rPr lang="en-US" dirty="0"/>
              <a:t>Desired Grading Features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2D6D5E0-8EA6-43B7-A956-73F4438958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005168"/>
              </p:ext>
            </p:extLst>
          </p:nvPr>
        </p:nvGraphicFramePr>
        <p:xfrm>
          <a:off x="742949" y="1512093"/>
          <a:ext cx="6543675" cy="3726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5CBC0A-DD27-4450-9D8F-AE1A63CDF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362566"/>
              </p:ext>
            </p:extLst>
          </p:nvPr>
        </p:nvGraphicFramePr>
        <p:xfrm>
          <a:off x="7568880" y="1512093"/>
          <a:ext cx="4239943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5773">
                  <a:extLst>
                    <a:ext uri="{9D8B030D-6E8A-4147-A177-3AD203B41FA5}">
                      <a16:colId xmlns:a16="http://schemas.microsoft.com/office/drawing/2014/main" val="3982157435"/>
                    </a:ext>
                  </a:extLst>
                </a:gridCol>
                <a:gridCol w="886928">
                  <a:extLst>
                    <a:ext uri="{9D8B030D-6E8A-4147-A177-3AD203B41FA5}">
                      <a16:colId xmlns:a16="http://schemas.microsoft.com/office/drawing/2014/main" val="2074400419"/>
                    </a:ext>
                  </a:extLst>
                </a:gridCol>
                <a:gridCol w="927242">
                  <a:extLst>
                    <a:ext uri="{9D8B030D-6E8A-4147-A177-3AD203B41FA5}">
                      <a16:colId xmlns:a16="http://schemas.microsoft.com/office/drawing/2014/main" val="210684343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Features Deemed Very Important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92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Cohen’s </a:t>
                      </a:r>
                      <a:r>
                        <a:rPr lang="en-US" sz="1400" b="1" i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9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Quizzes/Exams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Question pools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7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Question randomization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58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Surveys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008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Plagiarism 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305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Add comments to assignments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72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Grade with rubric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04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Peer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561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361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D530-B2B8-401A-B2F5-4A6988DCB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4" y="280458"/>
            <a:ext cx="10772775" cy="1072092"/>
          </a:xfrm>
        </p:spPr>
        <p:txBody>
          <a:bodyPr/>
          <a:lstStyle/>
          <a:p>
            <a:r>
              <a:rPr lang="en-US" dirty="0"/>
              <a:t>Desired Gradebook Features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30E18B1-DCDB-4A15-95AC-7CCA7EF0DB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681425"/>
              </p:ext>
            </p:extLst>
          </p:nvPr>
        </p:nvGraphicFramePr>
        <p:xfrm>
          <a:off x="619124" y="1526381"/>
          <a:ext cx="6648451" cy="3836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40F78A0-B01D-4671-8861-8E78B4CE1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475901"/>
              </p:ext>
            </p:extLst>
          </p:nvPr>
        </p:nvGraphicFramePr>
        <p:xfrm>
          <a:off x="7621131" y="1526381"/>
          <a:ext cx="4057063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21143">
                  <a:extLst>
                    <a:ext uri="{9D8B030D-6E8A-4147-A177-3AD203B41FA5}">
                      <a16:colId xmlns:a16="http://schemas.microsoft.com/office/drawing/2014/main" val="3982157435"/>
                    </a:ext>
                  </a:extLst>
                </a:gridCol>
                <a:gridCol w="848672">
                  <a:extLst>
                    <a:ext uri="{9D8B030D-6E8A-4147-A177-3AD203B41FA5}">
                      <a16:colId xmlns:a16="http://schemas.microsoft.com/office/drawing/2014/main" val="2074400419"/>
                    </a:ext>
                  </a:extLst>
                </a:gridCol>
                <a:gridCol w="887248">
                  <a:extLst>
                    <a:ext uri="{9D8B030D-6E8A-4147-A177-3AD203B41FA5}">
                      <a16:colId xmlns:a16="http://schemas.microsoft.com/office/drawing/2014/main" val="210684343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Features Deemed Very Important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92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Cohen’s </a:t>
                      </a:r>
                      <a:r>
                        <a:rPr lang="en-US" sz="1400" b="1" i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9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Delete columns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Make customized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7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Weight 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58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Order columns as desired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008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Import/export to spreadsheet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305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Add specialized column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7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9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90505-3C98-4889-B7DD-C142D571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347133"/>
            <a:ext cx="10772775" cy="995892"/>
          </a:xfrm>
        </p:spPr>
        <p:txBody>
          <a:bodyPr/>
          <a:lstStyle/>
          <a:p>
            <a:r>
              <a:rPr lang="en-US" dirty="0"/>
              <a:t>Desired Assessment Features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CEA412A-7A38-4E78-98DC-120FEECEDE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960464"/>
              </p:ext>
            </p:extLst>
          </p:nvPr>
        </p:nvGraphicFramePr>
        <p:xfrm>
          <a:off x="709612" y="1454942"/>
          <a:ext cx="6777038" cy="4641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0BB830-ADD5-4116-AAC4-DB84DD21F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840692"/>
              </p:ext>
            </p:extLst>
          </p:nvPr>
        </p:nvGraphicFramePr>
        <p:xfrm>
          <a:off x="7690800" y="1454942"/>
          <a:ext cx="4239943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5773">
                  <a:extLst>
                    <a:ext uri="{9D8B030D-6E8A-4147-A177-3AD203B41FA5}">
                      <a16:colId xmlns:a16="http://schemas.microsoft.com/office/drawing/2014/main" val="3982157435"/>
                    </a:ext>
                  </a:extLst>
                </a:gridCol>
                <a:gridCol w="886928">
                  <a:extLst>
                    <a:ext uri="{9D8B030D-6E8A-4147-A177-3AD203B41FA5}">
                      <a16:colId xmlns:a16="http://schemas.microsoft.com/office/drawing/2014/main" val="2074400419"/>
                    </a:ext>
                  </a:extLst>
                </a:gridCol>
                <a:gridCol w="927242">
                  <a:extLst>
                    <a:ext uri="{9D8B030D-6E8A-4147-A177-3AD203B41FA5}">
                      <a16:colId xmlns:a16="http://schemas.microsoft.com/office/drawing/2014/main" val="210684343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Features Deemed Very Important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92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Cohen’s </a:t>
                      </a:r>
                      <a:r>
                        <a:rPr lang="en-US" sz="1400" b="1" i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9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Collect data for single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Collect data across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7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Flexibility setup for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58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Overcome setup 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008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Item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305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Psychometric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72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Rubric-row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04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Use of EAC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561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013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DF4D0-FC5B-4A17-97C9-B696640EC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4" y="337608"/>
            <a:ext cx="10772775" cy="1062567"/>
          </a:xfrm>
        </p:spPr>
        <p:txBody>
          <a:bodyPr/>
          <a:lstStyle/>
          <a:p>
            <a:r>
              <a:rPr lang="en-US" dirty="0"/>
              <a:t>Desired Management Features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0018446-8375-453A-A7BA-2F4733E057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761522"/>
              </p:ext>
            </p:extLst>
          </p:nvPr>
        </p:nvGraphicFramePr>
        <p:xfrm>
          <a:off x="619124" y="1569243"/>
          <a:ext cx="6629401" cy="3936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9BA590-522B-424F-814C-6333D6548B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159488"/>
              </p:ext>
            </p:extLst>
          </p:nvPr>
        </p:nvGraphicFramePr>
        <p:xfrm>
          <a:off x="7577588" y="1569243"/>
          <a:ext cx="4187692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41772">
                  <a:extLst>
                    <a:ext uri="{9D8B030D-6E8A-4147-A177-3AD203B41FA5}">
                      <a16:colId xmlns:a16="http://schemas.microsoft.com/office/drawing/2014/main" val="3982157435"/>
                    </a:ext>
                  </a:extLst>
                </a:gridCol>
                <a:gridCol w="730104">
                  <a:extLst>
                    <a:ext uri="{9D8B030D-6E8A-4147-A177-3AD203B41FA5}">
                      <a16:colId xmlns:a16="http://schemas.microsoft.com/office/drawing/2014/main" val="2074400419"/>
                    </a:ext>
                  </a:extLst>
                </a:gridCol>
                <a:gridCol w="915816">
                  <a:extLst>
                    <a:ext uri="{9D8B030D-6E8A-4147-A177-3AD203B41FA5}">
                      <a16:colId xmlns:a16="http://schemas.microsoft.com/office/drawing/2014/main" val="210684343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Features Deemed Very Important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92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Cohen’s </a:t>
                      </a:r>
                      <a:r>
                        <a:rPr lang="en-US" sz="1400" b="1" i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9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Copy course between semesters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Export/archive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7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Merge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58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Import to new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008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Adaptive 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305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Track student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7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695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26EA5-AE09-44E8-81CC-740FEB45D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61408"/>
            <a:ext cx="10772775" cy="1005417"/>
          </a:xfrm>
        </p:spPr>
        <p:txBody>
          <a:bodyPr/>
          <a:lstStyle/>
          <a:p>
            <a:r>
              <a:rPr lang="en-US" dirty="0"/>
              <a:t>Desired Miscellaneous Features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5621E81-2C3A-406C-AD4C-591388EF27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202983"/>
              </p:ext>
            </p:extLst>
          </p:nvPr>
        </p:nvGraphicFramePr>
        <p:xfrm>
          <a:off x="628648" y="1383505"/>
          <a:ext cx="6591301" cy="4960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C3C241-1FF9-4C73-ADD5-EC46F3CA6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37669"/>
              </p:ext>
            </p:extLst>
          </p:nvPr>
        </p:nvGraphicFramePr>
        <p:xfrm>
          <a:off x="7376161" y="1383505"/>
          <a:ext cx="4685212" cy="482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25521">
                  <a:extLst>
                    <a:ext uri="{9D8B030D-6E8A-4147-A177-3AD203B41FA5}">
                      <a16:colId xmlns:a16="http://schemas.microsoft.com/office/drawing/2014/main" val="3982157435"/>
                    </a:ext>
                  </a:extLst>
                </a:gridCol>
                <a:gridCol w="835073">
                  <a:extLst>
                    <a:ext uri="{9D8B030D-6E8A-4147-A177-3AD203B41FA5}">
                      <a16:colId xmlns:a16="http://schemas.microsoft.com/office/drawing/2014/main" val="2074400419"/>
                    </a:ext>
                  </a:extLst>
                </a:gridCol>
                <a:gridCol w="1024618">
                  <a:extLst>
                    <a:ext uri="{9D8B030D-6E8A-4147-A177-3AD203B41FA5}">
                      <a16:colId xmlns:a16="http://schemas.microsoft.com/office/drawing/2014/main" val="210684343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Features Deemed Very Important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92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Cohen’s </a:t>
                      </a:r>
                      <a:r>
                        <a:rPr lang="en-US" sz="1400" b="1" i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09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Customize tabs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Customize landing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7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Compatibility with publishers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58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Faculty access as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008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Tegrity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305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Adaptive 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72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Faculty access via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04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Student access via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56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Student ID verification (assignments)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884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Student ID verification (exams)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85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Online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888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60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CD246-3764-48D0-9CEB-B37E6119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I. Respondent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76004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5D0C1-C48F-4BC7-8F7D-312DE6771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4" y="299508"/>
            <a:ext cx="5905501" cy="872067"/>
          </a:xfrm>
        </p:spPr>
        <p:txBody>
          <a:bodyPr/>
          <a:lstStyle/>
          <a:p>
            <a:r>
              <a:rPr lang="en-US" dirty="0"/>
              <a:t>Respondent College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AEE659B-4620-4C5F-8569-A227BEC1B5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11289"/>
              </p:ext>
            </p:extLst>
          </p:nvPr>
        </p:nvGraphicFramePr>
        <p:xfrm>
          <a:off x="7258051" y="185208"/>
          <a:ext cx="4548186" cy="3321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2C56A1B-6F8F-4724-AA53-A974762970B7}"/>
              </a:ext>
            </a:extLst>
          </p:cNvPr>
          <p:cNvSpPr txBox="1"/>
          <p:nvPr/>
        </p:nvSpPr>
        <p:spPr>
          <a:xfrm>
            <a:off x="600074" y="1458277"/>
            <a:ext cx="59055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overall sample consisted of 144 individuals</a:t>
            </a:r>
          </a:p>
          <a:p>
            <a:endParaRPr lang="en-US" sz="2800" dirty="0"/>
          </a:p>
          <a:p>
            <a:r>
              <a:rPr lang="en-US" sz="2800" dirty="0"/>
              <a:t>The majority of the sample (69%) came from three colleges: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Liberal Arts and Communications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Nursing and Health Professions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Education and Behavioral Science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992E23-E161-41B8-BDDC-10FB42435C27}"/>
              </a:ext>
            </a:extLst>
          </p:cNvPr>
          <p:cNvSpPr txBox="1"/>
          <p:nvPr/>
        </p:nvSpPr>
        <p:spPr>
          <a:xfrm>
            <a:off x="336369" y="5399723"/>
            <a:ext cx="6522720" cy="6771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900" dirty="0"/>
              <a:t>Those selecting “Other”: Library (3), AOS (1), Emergency Management (1), Global Outreach &amp; Engagement (1), and ISS (1)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8703FA9-2B7A-427A-816B-C130E50B13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634371"/>
              </p:ext>
            </p:extLst>
          </p:nvPr>
        </p:nvGraphicFramePr>
        <p:xfrm>
          <a:off x="7119937" y="3583007"/>
          <a:ext cx="4686300" cy="3321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653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AA3A3-C1A2-466B-A6C0-796D8946A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94733"/>
            <a:ext cx="10934701" cy="986367"/>
          </a:xfrm>
        </p:spPr>
        <p:txBody>
          <a:bodyPr/>
          <a:lstStyle/>
          <a:p>
            <a:r>
              <a:rPr lang="en-US" dirty="0"/>
              <a:t>Respondent Teaching Load (Spring 2018)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77CB9F1-F942-4EE3-80FA-360EF7395C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59100"/>
              </p:ext>
            </p:extLst>
          </p:nvPr>
        </p:nvGraphicFramePr>
        <p:xfrm>
          <a:off x="6638924" y="1885949"/>
          <a:ext cx="4924425" cy="385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CAC6A1B-6D55-43E0-A2E8-A2BA4394439B}"/>
              </a:ext>
            </a:extLst>
          </p:cNvPr>
          <p:cNvSpPr txBox="1"/>
          <p:nvPr/>
        </p:nvSpPr>
        <p:spPr>
          <a:xfrm>
            <a:off x="447674" y="1657350"/>
            <a:ext cx="60102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majority of the sample (75%) taught three or more courses during the Spring 2018 semester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Three courses was the most endorsed option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Ten respondents were not employed by A-State in Spring 2018</a:t>
            </a:r>
          </a:p>
        </p:txBody>
      </p:sp>
    </p:spTree>
    <p:extLst>
      <p:ext uri="{BB962C8B-B14F-4D97-AF65-F5344CB8AC3E}">
        <p14:creationId xmlns:p14="http://schemas.microsoft.com/office/powerpoint/2010/main" val="188187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8D5DE-2BFA-4852-9BA0-471EC9682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05392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dirty="0"/>
              <a:t>Respondent BBL Use (Spring 2018)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9AAEF6D-73DB-49DE-B02B-C3A2B8A350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156546"/>
              </p:ext>
            </p:extLst>
          </p:nvPr>
        </p:nvGraphicFramePr>
        <p:xfrm>
          <a:off x="6981824" y="1952624"/>
          <a:ext cx="4848225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EBA1506-E3C1-49C9-9D4C-1CF470326ECA}"/>
              </a:ext>
            </a:extLst>
          </p:cNvPr>
          <p:cNvSpPr txBox="1"/>
          <p:nvPr/>
        </p:nvSpPr>
        <p:spPr>
          <a:xfrm>
            <a:off x="742950" y="1952624"/>
            <a:ext cx="59150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majority of the sample (70%) reported using Blackboard Learn for 3 or more courses during Spring 2018</a:t>
            </a:r>
          </a:p>
          <a:p>
            <a:endParaRPr lang="en-US" sz="2400" dirty="0"/>
          </a:p>
          <a:p>
            <a:r>
              <a:rPr lang="en-US" sz="2400" dirty="0"/>
              <a:t>Only 3 respondents indicated they did not use Blackboard Learn during Spring 2018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D50FF-6976-41A2-8408-7C9FED45AD4C}"/>
              </a:ext>
            </a:extLst>
          </p:cNvPr>
          <p:cNvSpPr txBox="1"/>
          <p:nvPr/>
        </p:nvSpPr>
        <p:spPr>
          <a:xfrm>
            <a:off x="533400" y="4772025"/>
            <a:ext cx="5762625" cy="10156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Respondents’ teaching load and Blackboard Learn use are highly related – most used Blackboard Learn in most or all of their courses during Spring 2018 </a:t>
            </a:r>
          </a:p>
        </p:txBody>
      </p:sp>
    </p:spTree>
    <p:extLst>
      <p:ext uri="{BB962C8B-B14F-4D97-AF65-F5344CB8AC3E}">
        <p14:creationId xmlns:p14="http://schemas.microsoft.com/office/powerpoint/2010/main" val="2013030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4674-791F-436A-A73D-55F1C58D8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II. Blackboard Learn (BBL)</a:t>
            </a:r>
          </a:p>
        </p:txBody>
      </p:sp>
    </p:spTree>
    <p:extLst>
      <p:ext uri="{BB962C8B-B14F-4D97-AF65-F5344CB8AC3E}">
        <p14:creationId xmlns:p14="http://schemas.microsoft.com/office/powerpoint/2010/main" val="2429378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70F51-770D-49DC-8381-381761F6F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4" y="166158"/>
            <a:ext cx="10772775" cy="900642"/>
          </a:xfrm>
        </p:spPr>
        <p:txBody>
          <a:bodyPr/>
          <a:lstStyle/>
          <a:p>
            <a:r>
              <a:rPr lang="en-US" dirty="0"/>
              <a:t>How Do Respondents Use BBL?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8DFB8B5-DB84-4D13-9F14-8A1E2F7B3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098436"/>
              </p:ext>
            </p:extLst>
          </p:nvPr>
        </p:nvGraphicFramePr>
        <p:xfrm>
          <a:off x="414336" y="1400175"/>
          <a:ext cx="5610225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26850E1-2936-4355-B026-797A079BFF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134145"/>
              </p:ext>
            </p:extLst>
          </p:nvPr>
        </p:nvGraphicFramePr>
        <p:xfrm>
          <a:off x="6896099" y="2076450"/>
          <a:ext cx="4572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865AD71-221F-4378-8A55-FEB01B3F49D7}"/>
              </a:ext>
            </a:extLst>
          </p:cNvPr>
          <p:cNvSpPr txBox="1"/>
          <p:nvPr/>
        </p:nvSpPr>
        <p:spPr>
          <a:xfrm>
            <a:off x="7722392" y="1576685"/>
            <a:ext cx="2919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Frequency of BBL Use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70005C-0727-4343-B5FB-F3F9E1CF6986}"/>
              </a:ext>
            </a:extLst>
          </p:cNvPr>
          <p:cNvSpPr txBox="1"/>
          <p:nvPr/>
        </p:nvSpPr>
        <p:spPr>
          <a:xfrm>
            <a:off x="414336" y="5019675"/>
            <a:ext cx="5610225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All of the provided forms of BBL use were highly endorsed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D48FB7-6A6F-4851-A4F3-297A8195C36D}"/>
              </a:ext>
            </a:extLst>
          </p:cNvPr>
          <p:cNvSpPr txBox="1"/>
          <p:nvPr/>
        </p:nvSpPr>
        <p:spPr>
          <a:xfrm>
            <a:off x="6672265" y="5281315"/>
            <a:ext cx="5105399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 majority of respondents use BBL on a daily basis during a typical semester</a:t>
            </a:r>
          </a:p>
        </p:txBody>
      </p:sp>
    </p:spTree>
    <p:extLst>
      <p:ext uri="{BB962C8B-B14F-4D97-AF65-F5344CB8AC3E}">
        <p14:creationId xmlns:p14="http://schemas.microsoft.com/office/powerpoint/2010/main" val="201628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DDB06-89A8-4041-B426-E19D2E72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289983"/>
            <a:ext cx="10772775" cy="881592"/>
          </a:xfrm>
        </p:spPr>
        <p:txBody>
          <a:bodyPr/>
          <a:lstStyle/>
          <a:p>
            <a:r>
              <a:rPr lang="en-US" dirty="0"/>
              <a:t>Perceptions of BBL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8F8AC1F-5F49-4CAE-B486-A9E78539C3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229813"/>
              </p:ext>
            </p:extLst>
          </p:nvPr>
        </p:nvGraphicFramePr>
        <p:xfrm>
          <a:off x="209550" y="1819185"/>
          <a:ext cx="7000876" cy="3209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90FED6F-E703-4491-B6CC-9BE4AA92BB90}"/>
              </a:ext>
            </a:extLst>
          </p:cNvPr>
          <p:cNvSpPr txBox="1"/>
          <p:nvPr/>
        </p:nvSpPr>
        <p:spPr>
          <a:xfrm>
            <a:off x="7439025" y="1562100"/>
            <a:ext cx="45434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Overall respondents had positive perceptions of the role of BBL in education: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Useful tool to enhance learning (</a:t>
            </a:r>
            <a:r>
              <a:rPr lang="en-US" sz="2400" i="1" dirty="0"/>
              <a:t>M</a:t>
            </a:r>
            <a:r>
              <a:rPr lang="en-US" sz="2400" dirty="0"/>
              <a:t> = 4.24)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Useful tool to enhance teaching (</a:t>
            </a:r>
            <a:r>
              <a:rPr lang="en-US" sz="2400" i="1" dirty="0"/>
              <a:t>M</a:t>
            </a:r>
            <a:r>
              <a:rPr lang="en-US" sz="2400" dirty="0"/>
              <a:t> = 4.32)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Critical to teaching (</a:t>
            </a:r>
            <a:r>
              <a:rPr lang="en-US" sz="2400" i="1" dirty="0"/>
              <a:t>M</a:t>
            </a:r>
            <a:r>
              <a:rPr lang="en-US" sz="2400" dirty="0"/>
              <a:t> = 4.26)</a:t>
            </a:r>
          </a:p>
        </p:txBody>
      </p:sp>
    </p:spTree>
    <p:extLst>
      <p:ext uri="{BB962C8B-B14F-4D97-AF65-F5344CB8AC3E}">
        <p14:creationId xmlns:p14="http://schemas.microsoft.com/office/powerpoint/2010/main" val="63911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942A-EC44-4B89-AC24-BFEFAB79C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0933"/>
            <a:ext cx="10772775" cy="1119717"/>
          </a:xfrm>
        </p:spPr>
        <p:txBody>
          <a:bodyPr/>
          <a:lstStyle/>
          <a:p>
            <a:r>
              <a:rPr lang="en-US" dirty="0"/>
              <a:t>Satisfaction with BBL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529C69D-B649-4B9A-8E51-A9E601A457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245601"/>
              </p:ext>
            </p:extLst>
          </p:nvPr>
        </p:nvGraphicFramePr>
        <p:xfrm>
          <a:off x="457200" y="1666875"/>
          <a:ext cx="7162800" cy="443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8C3E48A-E4CB-46FB-8CF6-E13221F0708A}"/>
              </a:ext>
            </a:extLst>
          </p:cNvPr>
          <p:cNvSpPr txBox="1"/>
          <p:nvPr/>
        </p:nvSpPr>
        <p:spPr>
          <a:xfrm>
            <a:off x="7800975" y="2362706"/>
            <a:ext cx="42862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Overall, respondents reported high levels of satisfaction with Blackboard Learn</a:t>
            </a:r>
          </a:p>
          <a:p>
            <a:endParaRPr lang="en-US" sz="2400" dirty="0"/>
          </a:p>
          <a:p>
            <a:r>
              <a:rPr lang="en-US" sz="2400" dirty="0"/>
              <a:t>Satisfaction with initial training and instructions did receive more dissatisfaction ratings compared to other aspects of BBL</a:t>
            </a:r>
          </a:p>
        </p:txBody>
      </p:sp>
    </p:spTree>
    <p:extLst>
      <p:ext uri="{BB962C8B-B14F-4D97-AF65-F5344CB8AC3E}">
        <p14:creationId xmlns:p14="http://schemas.microsoft.com/office/powerpoint/2010/main" val="64089935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184</TotalTime>
  <Words>874</Words>
  <Application>Microsoft Macintosh PowerPoint</Application>
  <PresentationFormat>Widescreen</PresentationFormat>
  <Paragraphs>280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 Light</vt:lpstr>
      <vt:lpstr>Metropolitan</vt:lpstr>
      <vt:lpstr>Learning Management System Survey</vt:lpstr>
      <vt:lpstr>I. Respondent Characteristics</vt:lpstr>
      <vt:lpstr>Respondent College</vt:lpstr>
      <vt:lpstr>Respondent Teaching Load (Spring 2018)</vt:lpstr>
      <vt:lpstr>Respondent BBL Use (Spring 2018)</vt:lpstr>
      <vt:lpstr>II. Blackboard Learn (BBL)</vt:lpstr>
      <vt:lpstr>How Do Respondents Use BBL?</vt:lpstr>
      <vt:lpstr>Perceptions of BBL</vt:lpstr>
      <vt:lpstr>Satisfaction with BBL</vt:lpstr>
      <vt:lpstr>III. Desired LMS Features</vt:lpstr>
      <vt:lpstr>Features Desired in an LMS</vt:lpstr>
      <vt:lpstr>Features Desired in an LMS</vt:lpstr>
      <vt:lpstr>Desired Communication Features</vt:lpstr>
      <vt:lpstr>Desired Content Features</vt:lpstr>
      <vt:lpstr>Desired Grading Features</vt:lpstr>
      <vt:lpstr>Desired Gradebook Features</vt:lpstr>
      <vt:lpstr>Desired Assessment Features</vt:lpstr>
      <vt:lpstr>Desired Management Features</vt:lpstr>
      <vt:lpstr>Desired Miscellaneous Features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</dc:creator>
  <cp:lastModifiedBy>Thillainatarajan Sivakumaran</cp:lastModifiedBy>
  <cp:revision>31</cp:revision>
  <dcterms:created xsi:type="dcterms:W3CDTF">2018-10-28T13:03:46Z</dcterms:created>
  <dcterms:modified xsi:type="dcterms:W3CDTF">2018-11-08T15:30:57Z</dcterms:modified>
</cp:coreProperties>
</file>